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SDfId2ffy4eMk6fd4lWGagPIF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cd.gov/sites/default/files/NCD_Segregation-SWD_508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60c27df04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a60c27df04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a60c27df04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60c27df04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a60c27df04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a60c27df04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60c27df04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a60c27df04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a60c27df04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60c27df04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a60c27df04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a60c27df04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60c27df04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a60c27df04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a60c27df04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0c27df04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a60c27df04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a60c27df04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60c27df04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a60c27df04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a60c27df04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a60c27df0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34" name="Google Shape;334;ga60c27df04_0_2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fa6aab18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/>
          </a:p>
        </p:txBody>
      </p:sp>
      <p:sp>
        <p:nvSpPr>
          <p:cNvPr id="340" name="Google Shape;340;g9fa6aab182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bd74ab722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8bd74ab72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fa6aab18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9fa6aab18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g9fa6aab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60c27df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60c27df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60c27df04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60c27df0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60c27df0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60c27df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NJ ranks in the bottom three of US states and territories only ahead of Guam and Hawaii, respectively.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60c27df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60c27df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NJ ranks in the bottom three of US states and territories only ahead of Guam and Hawaii, respectively.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60c27df0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60c27df0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https://ncd.gov/sites/default/files/NCD_Segregation-SWD_508.pdf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60c27df0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60c27df0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https://ncd.gov/sites/default/files/NCD_Segregation-SWD_508.pdf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60c27df0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a60c27df0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a60c27df04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ers Slide">
  <p:cSld name="2_Presenters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838200" y="6288087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033"/>
            <a:ext cx="12395199" cy="68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 txBox="1"/>
          <p:nvPr>
            <p:ph type="title"/>
          </p:nvPr>
        </p:nvSpPr>
        <p:spPr>
          <a:xfrm>
            <a:off x="3676650" y="698500"/>
            <a:ext cx="82437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278" y="5967566"/>
            <a:ext cx="1857143" cy="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/>
          <p:nvPr>
            <p:ph idx="2" type="pic"/>
          </p:nvPr>
        </p:nvSpPr>
        <p:spPr>
          <a:xfrm>
            <a:off x="3810000" y="2466273"/>
            <a:ext cx="13716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3933825" y="1672233"/>
            <a:ext cx="6419850" cy="543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3" type="body"/>
          </p:nvPr>
        </p:nvSpPr>
        <p:spPr>
          <a:xfrm>
            <a:off x="5229225" y="2590713"/>
            <a:ext cx="529590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 b="1"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4" type="body"/>
          </p:nvPr>
        </p:nvSpPr>
        <p:spPr>
          <a:xfrm>
            <a:off x="5229225" y="3163304"/>
            <a:ext cx="5295900" cy="8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400"/>
              <a:buNone/>
              <a:defRPr b="0" sz="2400"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/>
          <p:nvPr>
            <p:ph idx="5" type="pic"/>
          </p:nvPr>
        </p:nvSpPr>
        <p:spPr>
          <a:xfrm>
            <a:off x="3857625" y="4456797"/>
            <a:ext cx="13716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idx="6" type="body"/>
          </p:nvPr>
        </p:nvSpPr>
        <p:spPr>
          <a:xfrm>
            <a:off x="5267325" y="4586783"/>
            <a:ext cx="529590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 b="1"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7" type="body"/>
          </p:nvPr>
        </p:nvSpPr>
        <p:spPr>
          <a:xfrm>
            <a:off x="5267325" y="5118980"/>
            <a:ext cx="5295900" cy="8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400"/>
              <a:buNone/>
              <a:defRPr b="0" sz="2400"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 Slide">
  <p:cSld name="Presenter Slid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11" type="ftr"/>
          </p:nvPr>
        </p:nvSpPr>
        <p:spPr>
          <a:xfrm>
            <a:off x="838200" y="6288087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395199" cy="68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7"/>
          <p:cNvSpPr txBox="1"/>
          <p:nvPr>
            <p:ph type="title"/>
          </p:nvPr>
        </p:nvSpPr>
        <p:spPr>
          <a:xfrm>
            <a:off x="3676650" y="698500"/>
            <a:ext cx="79335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1" name="Google Shape;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278" y="5967566"/>
            <a:ext cx="1857143" cy="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7"/>
          <p:cNvSpPr/>
          <p:nvPr>
            <p:ph idx="2" type="pic"/>
          </p:nvPr>
        </p:nvSpPr>
        <p:spPr>
          <a:xfrm>
            <a:off x="6394323" y="2439829"/>
            <a:ext cx="1517904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" type="body"/>
          </p:nvPr>
        </p:nvSpPr>
        <p:spPr>
          <a:xfrm>
            <a:off x="3933825" y="1672233"/>
            <a:ext cx="6419850" cy="543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3" type="body"/>
          </p:nvPr>
        </p:nvSpPr>
        <p:spPr>
          <a:xfrm>
            <a:off x="4495800" y="4619625"/>
            <a:ext cx="5295900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 b="1"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7"/>
          <p:cNvSpPr txBox="1"/>
          <p:nvPr>
            <p:ph idx="4" type="body"/>
          </p:nvPr>
        </p:nvSpPr>
        <p:spPr>
          <a:xfrm>
            <a:off x="4505325" y="5138737"/>
            <a:ext cx="5295900" cy="828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400"/>
              <a:buNone/>
              <a:defRPr b="0" sz="2400">
                <a:solidFill>
                  <a:srgbClr val="104E73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04E7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1" type="ftr"/>
          </p:nvPr>
        </p:nvSpPr>
        <p:spPr>
          <a:xfrm>
            <a:off x="838200" y="6288087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 b="0" l="0" r="0" t="73676"/>
          <a:stretch/>
        </p:blipFill>
        <p:spPr>
          <a:xfrm>
            <a:off x="0" y="5747657"/>
            <a:ext cx="12192000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60c27df04_0_1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a60c27df04_0_1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resenters Slide">
  <p:cSld name="2_Presenters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60c27df04_0_2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a60c27df04_0_293"/>
          <p:cNvSpPr txBox="1"/>
          <p:nvPr>
            <p:ph idx="11" type="ftr"/>
          </p:nvPr>
        </p:nvSpPr>
        <p:spPr>
          <a:xfrm>
            <a:off x="838200" y="6288087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a60c27df04_0_2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ga60c27df04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033"/>
            <a:ext cx="12395199" cy="68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a60c27df04_0_293"/>
          <p:cNvSpPr txBox="1"/>
          <p:nvPr>
            <p:ph type="title"/>
          </p:nvPr>
        </p:nvSpPr>
        <p:spPr>
          <a:xfrm>
            <a:off x="3676650" y="698500"/>
            <a:ext cx="82437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" name="Google Shape;120;ga60c27df04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278" y="5967566"/>
            <a:ext cx="1857143" cy="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a60c27df04_0_293"/>
          <p:cNvSpPr/>
          <p:nvPr>
            <p:ph idx="2" type="pic"/>
          </p:nvPr>
        </p:nvSpPr>
        <p:spPr>
          <a:xfrm>
            <a:off x="3810000" y="2466273"/>
            <a:ext cx="13716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a60c27df04_0_293"/>
          <p:cNvSpPr txBox="1"/>
          <p:nvPr>
            <p:ph idx="1" type="body"/>
          </p:nvPr>
        </p:nvSpPr>
        <p:spPr>
          <a:xfrm>
            <a:off x="3933825" y="1672233"/>
            <a:ext cx="64200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ga60c27df04_0_293"/>
          <p:cNvSpPr txBox="1"/>
          <p:nvPr>
            <p:ph idx="3" type="body"/>
          </p:nvPr>
        </p:nvSpPr>
        <p:spPr>
          <a:xfrm>
            <a:off x="5229225" y="2590713"/>
            <a:ext cx="5295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 b="1"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a60c27df04_0_293"/>
          <p:cNvSpPr txBox="1"/>
          <p:nvPr>
            <p:ph idx="4" type="body"/>
          </p:nvPr>
        </p:nvSpPr>
        <p:spPr>
          <a:xfrm>
            <a:off x="5229225" y="3163304"/>
            <a:ext cx="5295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400"/>
              <a:buNone/>
              <a:defRPr b="0" sz="2400"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ga60c27df04_0_293"/>
          <p:cNvSpPr/>
          <p:nvPr>
            <p:ph idx="5" type="pic"/>
          </p:nvPr>
        </p:nvSpPr>
        <p:spPr>
          <a:xfrm>
            <a:off x="3857625" y="4456797"/>
            <a:ext cx="13716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a60c27df04_0_293"/>
          <p:cNvSpPr txBox="1"/>
          <p:nvPr>
            <p:ph idx="6" type="body"/>
          </p:nvPr>
        </p:nvSpPr>
        <p:spPr>
          <a:xfrm>
            <a:off x="5267325" y="4586783"/>
            <a:ext cx="5295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 b="1"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ga60c27df04_0_293"/>
          <p:cNvSpPr txBox="1"/>
          <p:nvPr>
            <p:ph idx="7" type="body"/>
          </p:nvPr>
        </p:nvSpPr>
        <p:spPr>
          <a:xfrm>
            <a:off x="5267325" y="5118980"/>
            <a:ext cx="5295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400"/>
              <a:buNone/>
              <a:defRPr b="0" sz="2400"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60c27df04_0_30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a60c27df04_0_30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a60c27df04_0_3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ga60c27df04_0_3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a60c27df04_0_307"/>
          <p:cNvPicPr preferRelativeResize="0"/>
          <p:nvPr/>
        </p:nvPicPr>
        <p:blipFill rotWithShape="1">
          <a:blip r:embed="rId3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60c27df04_0_313"/>
          <p:cNvSpPr/>
          <p:nvPr/>
        </p:nvSpPr>
        <p:spPr>
          <a:xfrm>
            <a:off x="18" y="0"/>
            <a:ext cx="4050900" cy="68580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a60c27df04_0_313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a60c27df04_0_313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a60c27df04_0_313"/>
          <p:cNvSpPr txBox="1"/>
          <p:nvPr>
            <p:ph idx="1" type="body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◦"/>
              <a:defRPr/>
            </a:lvl9pPr>
          </a:lstStyle>
          <a:p/>
        </p:txBody>
      </p:sp>
      <p:sp>
        <p:nvSpPr>
          <p:cNvPr id="139" name="Google Shape;139;ga60c27df04_0_313"/>
          <p:cNvSpPr txBox="1"/>
          <p:nvPr>
            <p:ph idx="2" type="body"/>
          </p:nvPr>
        </p:nvSpPr>
        <p:spPr>
          <a:xfrm>
            <a:off x="457200" y="2926081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25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140" name="Google Shape;140;ga60c27df04_0_313"/>
          <p:cNvSpPr txBox="1"/>
          <p:nvPr>
            <p:ph idx="10" type="dt"/>
          </p:nvPr>
        </p:nvSpPr>
        <p:spPr>
          <a:xfrm>
            <a:off x="465513" y="6459786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ga60c27df04_0_313"/>
          <p:cNvSpPr txBox="1"/>
          <p:nvPr>
            <p:ph idx="11" type="ftr"/>
          </p:nvPr>
        </p:nvSpPr>
        <p:spPr>
          <a:xfrm>
            <a:off x="4800600" y="6459786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a60c27df04_0_313"/>
          <p:cNvSpPr txBox="1"/>
          <p:nvPr>
            <p:ph idx="12" type="sldNum"/>
          </p:nvPr>
        </p:nvSpPr>
        <p:spPr>
          <a:xfrm>
            <a:off x="9900460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60c27df04_0_32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a60c27df04_0_32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ga60c27df04_0_3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ga60c27df04_0_322"/>
          <p:cNvPicPr preferRelativeResize="0"/>
          <p:nvPr/>
        </p:nvPicPr>
        <p:blipFill rotWithShape="1">
          <a:blip r:embed="rId2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60c27df04_0_3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a60c27df04_0_32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ga60c27df04_0_32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a60c27df04_0_3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Google Shape;153;ga60c27df04_0_3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a60c27df04_0_327"/>
          <p:cNvPicPr preferRelativeResize="0"/>
          <p:nvPr/>
        </p:nvPicPr>
        <p:blipFill rotWithShape="1">
          <a:blip r:embed="rId3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60c27df04_0_33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a60c27df04_0_334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8" name="Google Shape;158;ga60c27df04_0_334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9" name="Google Shape;159;ga60c27df04_0_3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a60c27df04_0_334"/>
          <p:cNvSpPr txBox="1"/>
          <p:nvPr>
            <p:ph idx="11" type="ftr"/>
          </p:nvPr>
        </p:nvSpPr>
        <p:spPr>
          <a:xfrm>
            <a:off x="838200" y="6288087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ga60c27df04_0_3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ga60c27df04_0_3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a60c27df04_0_334"/>
          <p:cNvPicPr preferRelativeResize="0"/>
          <p:nvPr/>
        </p:nvPicPr>
        <p:blipFill rotWithShape="1">
          <a:blip r:embed="rId3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/>
          <p:cNvPicPr preferRelativeResize="0"/>
          <p:nvPr/>
        </p:nvPicPr>
        <p:blipFill rotWithShape="1">
          <a:blip r:embed="rId3">
            <a:alphaModFix/>
          </a:blip>
          <a:srcRect b="0" l="0" r="0" t="73676"/>
          <a:stretch/>
        </p:blipFill>
        <p:spPr>
          <a:xfrm>
            <a:off x="0" y="5747657"/>
            <a:ext cx="12192000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TWO_OBJECTS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60c27df04_0_3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a60c27df04_0_343"/>
          <p:cNvSpPr txBox="1"/>
          <p:nvPr>
            <p:ph idx="1" type="body"/>
          </p:nvPr>
        </p:nvSpPr>
        <p:spPr>
          <a:xfrm>
            <a:off x="838200" y="2228075"/>
            <a:ext cx="5181600" cy="3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ga60c27df04_0_343"/>
          <p:cNvSpPr txBox="1"/>
          <p:nvPr>
            <p:ph idx="2" type="body"/>
          </p:nvPr>
        </p:nvSpPr>
        <p:spPr>
          <a:xfrm>
            <a:off x="6172200" y="2228075"/>
            <a:ext cx="5181600" cy="3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ga60c27df04_0_3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ga60c27df04_0_3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a60c27df04_0_343"/>
          <p:cNvPicPr preferRelativeResize="0"/>
          <p:nvPr/>
        </p:nvPicPr>
        <p:blipFill rotWithShape="1">
          <a:blip r:embed="rId3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a60c27df04_0_343"/>
          <p:cNvSpPr txBox="1"/>
          <p:nvPr>
            <p:ph idx="3" type="subTitle"/>
          </p:nvPr>
        </p:nvSpPr>
        <p:spPr>
          <a:xfrm>
            <a:off x="870150" y="1560575"/>
            <a:ext cx="5132100" cy="6675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2" name="Google Shape;172;ga60c27df04_0_343"/>
          <p:cNvSpPr txBox="1"/>
          <p:nvPr>
            <p:ph idx="4" type="subTitle"/>
          </p:nvPr>
        </p:nvSpPr>
        <p:spPr>
          <a:xfrm>
            <a:off x="6172200" y="1560575"/>
            <a:ext cx="5132100" cy="6675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2_Content with Ca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60c27df04_0_352"/>
          <p:cNvSpPr/>
          <p:nvPr/>
        </p:nvSpPr>
        <p:spPr>
          <a:xfrm>
            <a:off x="266700" y="6459787"/>
            <a:ext cx="11925300" cy="379200"/>
          </a:xfrm>
          <a:prstGeom prst="rect">
            <a:avLst/>
          </a:prstGeom>
          <a:solidFill>
            <a:srgbClr val="104E7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a60c27df04_0_352"/>
          <p:cNvSpPr/>
          <p:nvPr/>
        </p:nvSpPr>
        <p:spPr>
          <a:xfrm>
            <a:off x="18" y="0"/>
            <a:ext cx="4050900" cy="68580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a60c27df04_0_352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a60c27df04_0_352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ga60c27df04_0_352"/>
          <p:cNvSpPr txBox="1"/>
          <p:nvPr>
            <p:ph idx="1" type="body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◦"/>
              <a:defRPr/>
            </a:lvl9pPr>
          </a:lstStyle>
          <a:p/>
        </p:txBody>
      </p:sp>
      <p:sp>
        <p:nvSpPr>
          <p:cNvPr id="179" name="Google Shape;179;ga60c27df04_0_352"/>
          <p:cNvSpPr txBox="1"/>
          <p:nvPr>
            <p:ph idx="2" type="body"/>
          </p:nvPr>
        </p:nvSpPr>
        <p:spPr>
          <a:xfrm>
            <a:off x="457200" y="2926081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25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180" name="Google Shape;180;ga60c27df04_0_352"/>
          <p:cNvSpPr txBox="1"/>
          <p:nvPr>
            <p:ph idx="11" type="ftr"/>
          </p:nvPr>
        </p:nvSpPr>
        <p:spPr>
          <a:xfrm>
            <a:off x="4800600" y="6459786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ga60c27df04_0_352"/>
          <p:cNvSpPr txBox="1"/>
          <p:nvPr>
            <p:ph idx="12" type="sldNum"/>
          </p:nvPr>
        </p:nvSpPr>
        <p:spPr>
          <a:xfrm>
            <a:off x="9900460" y="6459786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ga60c27df04_0_352"/>
          <p:cNvPicPr preferRelativeResize="0"/>
          <p:nvPr/>
        </p:nvPicPr>
        <p:blipFill rotWithShape="1">
          <a:blip r:embed="rId2">
            <a:alphaModFix/>
          </a:blip>
          <a:srcRect b="0" l="0" r="0" t="73675"/>
          <a:stretch/>
        </p:blipFill>
        <p:spPr>
          <a:xfrm>
            <a:off x="-95232" y="5781675"/>
            <a:ext cx="12287231" cy="11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" type="twoTxTwoObj">
  <p:cSld name="TWO_OBJECTS_WITH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a60c27df04_0_3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5" name="Google Shape;185;ga60c27df04_0_3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a60c27df04_0_362"/>
          <p:cNvPicPr preferRelativeResize="0"/>
          <p:nvPr/>
        </p:nvPicPr>
        <p:blipFill rotWithShape="1">
          <a:blip r:embed="rId3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a60c27df04_0_3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025" y="932050"/>
            <a:ext cx="10413950" cy="37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a60c27df04_0_3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-65849" y="-3550"/>
            <a:ext cx="12323699" cy="10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a60c27df04_0_362"/>
          <p:cNvSpPr txBox="1"/>
          <p:nvPr/>
        </p:nvSpPr>
        <p:spPr>
          <a:xfrm>
            <a:off x="3800400" y="4579675"/>
            <a:ext cx="45912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go.rowan.edu/lrcsouth</a:t>
            </a:r>
            <a:endParaRPr b="1" i="0" sz="3600" u="none" cap="none" strike="noStrike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 Slide">
  <p:cSld name="Presenter Slide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60c27df04_0_3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ga60c27df04_0_369"/>
          <p:cNvSpPr txBox="1"/>
          <p:nvPr>
            <p:ph idx="11" type="ftr"/>
          </p:nvPr>
        </p:nvSpPr>
        <p:spPr>
          <a:xfrm>
            <a:off x="838200" y="6288087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ga60c27df04_0_3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ga60c27df04_0_3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395199" cy="68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a60c27df04_0_369"/>
          <p:cNvSpPr txBox="1"/>
          <p:nvPr>
            <p:ph type="title"/>
          </p:nvPr>
        </p:nvSpPr>
        <p:spPr>
          <a:xfrm>
            <a:off x="3676650" y="698500"/>
            <a:ext cx="79335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6" name="Google Shape;196;ga60c27df04_0_3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63278" y="5967566"/>
            <a:ext cx="1857143" cy="6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a60c27df04_0_369"/>
          <p:cNvSpPr/>
          <p:nvPr>
            <p:ph idx="2" type="pic"/>
          </p:nvPr>
        </p:nvSpPr>
        <p:spPr>
          <a:xfrm>
            <a:off x="6394323" y="2439829"/>
            <a:ext cx="1518000" cy="19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a60c27df04_0_369"/>
          <p:cNvSpPr txBox="1"/>
          <p:nvPr>
            <p:ph idx="1" type="body"/>
          </p:nvPr>
        </p:nvSpPr>
        <p:spPr>
          <a:xfrm>
            <a:off x="3933825" y="1672233"/>
            <a:ext cx="64200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ga60c27df04_0_369"/>
          <p:cNvSpPr txBox="1"/>
          <p:nvPr>
            <p:ph idx="3" type="body"/>
          </p:nvPr>
        </p:nvSpPr>
        <p:spPr>
          <a:xfrm>
            <a:off x="4495800" y="4619625"/>
            <a:ext cx="5295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  <a:defRPr b="1"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ga60c27df04_0_369"/>
          <p:cNvSpPr txBox="1"/>
          <p:nvPr>
            <p:ph idx="4" type="body"/>
          </p:nvPr>
        </p:nvSpPr>
        <p:spPr>
          <a:xfrm>
            <a:off x="4505325" y="5138737"/>
            <a:ext cx="5295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400"/>
              <a:buNone/>
              <a:defRPr b="0" sz="2400">
                <a:solidFill>
                  <a:srgbClr val="104E73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04E73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60c27df04_0_38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a60c27df04_0_38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60c27df04_0_38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a60c27df04_0_38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ga60c27df04_0_38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8" name="Google Shape;208;ga60c27df04_0_3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a60c27df04_0_383"/>
          <p:cNvSpPr txBox="1"/>
          <p:nvPr>
            <p:ph idx="11" type="ftr"/>
          </p:nvPr>
        </p:nvSpPr>
        <p:spPr>
          <a:xfrm>
            <a:off x="838200" y="6288087"/>
            <a:ext cx="73152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a60c27df04_0_3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ga60c27df04_0_383"/>
          <p:cNvPicPr preferRelativeResize="0"/>
          <p:nvPr/>
        </p:nvPicPr>
        <p:blipFill rotWithShape="1">
          <a:blip r:embed="rId2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Slide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4"/>
          <p:cNvPicPr preferRelativeResize="0"/>
          <p:nvPr/>
        </p:nvPicPr>
        <p:blipFill rotWithShape="1">
          <a:blip r:embed="rId3">
            <a:alphaModFix/>
          </a:blip>
          <a:srcRect b="0" l="0" r="0" t="73676"/>
          <a:stretch/>
        </p:blipFill>
        <p:spPr>
          <a:xfrm>
            <a:off x="0" y="5747657"/>
            <a:ext cx="12192000" cy="111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9025" y="932050"/>
            <a:ext cx="10413950" cy="37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-65849" y="-3550"/>
            <a:ext cx="12323699" cy="10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/>
          <p:nvPr/>
        </p:nvSpPr>
        <p:spPr>
          <a:xfrm>
            <a:off x="3800400" y="4579675"/>
            <a:ext cx="4591200" cy="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go.rowan.edu/lrcsouth</a:t>
            </a:r>
            <a:endParaRPr b="1" i="0" sz="3600" u="none" cap="none" strike="noStrike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57200" y="2926081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25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465513" y="6459786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800600" y="6459786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 b="0" l="0" r="0" t="73676"/>
          <a:stretch/>
        </p:blipFill>
        <p:spPr>
          <a:xfrm>
            <a:off x="0" y="5747657"/>
            <a:ext cx="12192000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73676"/>
          <a:stretch/>
        </p:blipFill>
        <p:spPr>
          <a:xfrm>
            <a:off x="0" y="5747657"/>
            <a:ext cx="12192000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838200" y="6288087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0" l="0" r="0" t="73676"/>
          <a:stretch/>
        </p:blipFill>
        <p:spPr>
          <a:xfrm>
            <a:off x="0" y="5747657"/>
            <a:ext cx="12192000" cy="111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TWO_OBJECTS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bd74ab722_0_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8bd74ab722_0_57"/>
          <p:cNvSpPr txBox="1"/>
          <p:nvPr>
            <p:ph idx="1" type="body"/>
          </p:nvPr>
        </p:nvSpPr>
        <p:spPr>
          <a:xfrm>
            <a:off x="838200" y="2228075"/>
            <a:ext cx="5181600" cy="3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g8bd74ab722_0_57"/>
          <p:cNvSpPr txBox="1"/>
          <p:nvPr>
            <p:ph idx="2" type="body"/>
          </p:nvPr>
        </p:nvSpPr>
        <p:spPr>
          <a:xfrm>
            <a:off x="6172200" y="2228075"/>
            <a:ext cx="5181600" cy="39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g8bd74ab722_0_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g8bd74ab722_0_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77425" y="6288087"/>
            <a:ext cx="1099599" cy="43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8bd74ab722_0_57"/>
          <p:cNvPicPr preferRelativeResize="0"/>
          <p:nvPr/>
        </p:nvPicPr>
        <p:blipFill rotWithShape="1">
          <a:blip r:embed="rId3">
            <a:alphaModFix/>
          </a:blip>
          <a:srcRect b="0" l="0" r="0" t="73675"/>
          <a:stretch/>
        </p:blipFill>
        <p:spPr>
          <a:xfrm>
            <a:off x="0" y="5747657"/>
            <a:ext cx="12192001" cy="111034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8bd74ab722_0_57"/>
          <p:cNvSpPr txBox="1"/>
          <p:nvPr>
            <p:ph idx="3" type="subTitle"/>
          </p:nvPr>
        </p:nvSpPr>
        <p:spPr>
          <a:xfrm>
            <a:off x="870150" y="1560575"/>
            <a:ext cx="5132100" cy="6675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4" name="Google Shape;74;g8bd74ab722_0_57"/>
          <p:cNvSpPr txBox="1"/>
          <p:nvPr>
            <p:ph idx="4" type="subTitle"/>
          </p:nvPr>
        </p:nvSpPr>
        <p:spPr>
          <a:xfrm>
            <a:off x="6172200" y="1560575"/>
            <a:ext cx="5132100" cy="6675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2_Content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266700" y="6459787"/>
            <a:ext cx="11925300" cy="379164"/>
          </a:xfrm>
          <a:prstGeom prst="rect">
            <a:avLst/>
          </a:prstGeom>
          <a:solidFill>
            <a:srgbClr val="104E73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104E7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7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◦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57200" y="2926081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25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675"/>
              <a:buNone/>
              <a:defRPr sz="900"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800600" y="6459786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  <a:defRPr b="0" i="0" sz="1051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b="0" l="0" r="0" t="73676"/>
          <a:stretch/>
        </p:blipFill>
        <p:spPr>
          <a:xfrm>
            <a:off x="-95232" y="5781675"/>
            <a:ext cx="12287232" cy="112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60c27df04_0_28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ga60c27df04_0_28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a60c27df04_0_2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PUZeEozAV7_6mBLe7eoHdbZTJextlyXa/view?usp=sharing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rdw.rowan.edu/education_facpub/15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ncd.gov/sites/default/files/NCD_Segregation-SWD_508.pdf" TargetMode="External"/><Relationship Id="rId4" Type="http://schemas.openxmlformats.org/officeDocument/2006/relationships/hyperlink" Target="http://idea.ed.gov/explore/view/p/.root.dynamic.TopicalBrief.10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f-pMwIgYzvb7sMEWUvx7FuSpgSBQn93j/view?usp=sharing" TargetMode="External"/><Relationship Id="rId4" Type="http://schemas.openxmlformats.org/officeDocument/2006/relationships/hyperlink" Target="https://drive.google.com/file/d/1f-pMwIgYzvb7sMEWUvx7FuSpgSBQn93j/view?usp=sharing" TargetMode="External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cd.gov/sites/default/files/NCD_Segregation-SWD_508.pdf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cd.gov/sites/default/files/NCD_Segregation-SWD_508.pdf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ncd.gov/sites/default/files/NCD_Segregation-SWD_508.pdf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"/>
          <p:cNvSpPr txBox="1"/>
          <p:nvPr>
            <p:ph type="title"/>
          </p:nvPr>
        </p:nvSpPr>
        <p:spPr>
          <a:xfrm>
            <a:off x="3676650" y="927100"/>
            <a:ext cx="6953100" cy="11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4800"/>
              <a:buFont typeface="Calibri"/>
              <a:buNone/>
            </a:pPr>
            <a:r>
              <a:rPr lang="en-US"/>
              <a:t>Writing Strength-Based IEPs</a:t>
            </a:r>
            <a:endParaRPr/>
          </a:p>
        </p:txBody>
      </p:sp>
      <p:sp>
        <p:nvSpPr>
          <p:cNvPr id="217" name="Google Shape;217;p2"/>
          <p:cNvSpPr txBox="1"/>
          <p:nvPr>
            <p:ph idx="6" type="body"/>
          </p:nvPr>
        </p:nvSpPr>
        <p:spPr>
          <a:xfrm>
            <a:off x="5334000" y="4289603"/>
            <a:ext cx="5295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800"/>
              <a:buFont typeface="Arial"/>
              <a:buNone/>
            </a:pPr>
            <a:r>
              <a:rPr lang="en-US"/>
              <a:t>Brent C. Elder, Ph.D.</a:t>
            </a:r>
            <a:endParaRPr/>
          </a:p>
        </p:txBody>
      </p:sp>
      <p:sp>
        <p:nvSpPr>
          <p:cNvPr id="218" name="Google Shape;218;p2"/>
          <p:cNvSpPr txBox="1"/>
          <p:nvPr>
            <p:ph idx="7" type="body"/>
          </p:nvPr>
        </p:nvSpPr>
        <p:spPr>
          <a:xfrm>
            <a:off x="5334000" y="4821800"/>
            <a:ext cx="5295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220"/>
              <a:buNone/>
            </a:pPr>
            <a:r>
              <a:rPr lang="en-US" sz="2220"/>
              <a:t>Assistant Professor</a:t>
            </a:r>
            <a:endParaRPr/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220"/>
              <a:buNone/>
            </a:pPr>
            <a:r>
              <a:rPr lang="en-US" sz="2220"/>
              <a:t>Interdisciplinary and Inclusive Education</a:t>
            </a:r>
            <a:endParaRPr/>
          </a:p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220"/>
              <a:buNone/>
            </a:pPr>
            <a:r>
              <a:rPr lang="en-US" sz="2220"/>
              <a:t>Rowan University</a:t>
            </a:r>
            <a:endParaRPr sz="2220"/>
          </a:p>
        </p:txBody>
      </p:sp>
      <p:sp>
        <p:nvSpPr>
          <p:cNvPr id="219" name="Google Shape;219;p2"/>
          <p:cNvSpPr txBox="1"/>
          <p:nvPr>
            <p:ph idx="1" type="body"/>
          </p:nvPr>
        </p:nvSpPr>
        <p:spPr>
          <a:xfrm>
            <a:off x="3850005" y="2432401"/>
            <a:ext cx="64200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2800"/>
              <a:buNone/>
            </a:pPr>
            <a:r>
              <a:rPr lang="en-US"/>
              <a:t>Professional Development Video</a:t>
            </a:r>
            <a:endParaRPr/>
          </a:p>
        </p:txBody>
      </p:sp>
      <p:pic>
        <p:nvPicPr>
          <p:cNvPr id="220" name="Google Shape;2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000" y="3888150"/>
            <a:ext cx="1371600" cy="17373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e result for presumption of competence" id="282" name="Google Shape;282;ga60c27df04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9748" y="1674752"/>
            <a:ext cx="4672500" cy="3508500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ga60c27df04_0_40"/>
          <p:cNvSpPr txBox="1"/>
          <p:nvPr/>
        </p:nvSpPr>
        <p:spPr>
          <a:xfrm>
            <a:off x="2106458" y="357450"/>
            <a:ext cx="7979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Presumption of Competence</a:t>
            </a:r>
            <a:r>
              <a:rPr lang="en-US" sz="4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60c27df04_0_47"/>
          <p:cNvSpPr txBox="1"/>
          <p:nvPr/>
        </p:nvSpPr>
        <p:spPr>
          <a:xfrm>
            <a:off x="222740" y="2086710"/>
            <a:ext cx="11664900" cy="3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Privilege the interests, agendas of people labeled with disability/disabled people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Promote social justice, equitable and inclusive educational opportunities, and full meaningful access to all aspects of society for people labeled with disability/disabled people; and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Assume competence and reject deficit models of disability (Connor, Gabel, Gallagher, &amp; Morton, 2008, pp. 447-48)</a:t>
            </a:r>
            <a:r>
              <a:rPr i="0" lang="en-US" sz="3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a60c27df04_0_47"/>
          <p:cNvSpPr txBox="1"/>
          <p:nvPr/>
        </p:nvSpPr>
        <p:spPr>
          <a:xfrm>
            <a:off x="1689033" y="364000"/>
            <a:ext cx="7979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Disability Studies in Education (DSE)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60c27df04_0_53"/>
          <p:cNvSpPr txBox="1"/>
          <p:nvPr/>
        </p:nvSpPr>
        <p:spPr>
          <a:xfrm>
            <a:off x="222750" y="2033225"/>
            <a:ext cx="11664900" cy="3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Education for All Handicapped Children Act (Public Law 94-142) (1975)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Individuals with Disabilities Education Improvement Act (IDEIA) (Reauthorization in 1990 &amp; 1997)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Free and Appropriate Public Education (FAPE)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Least Restrictive Environment (LRE)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Endrew v. Douglas County School District (2017)</a:t>
            </a:r>
            <a:r>
              <a:rPr lang="en-US" sz="3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e result for legal scales" id="297" name="Google Shape;297;ga60c27df04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7483" y="363997"/>
            <a:ext cx="1730166" cy="1382167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8" name="Google Shape;298;ga60c27df04_0_53"/>
          <p:cNvSpPr txBox="1"/>
          <p:nvPr/>
        </p:nvSpPr>
        <p:spPr>
          <a:xfrm>
            <a:off x="1689033" y="364000"/>
            <a:ext cx="7979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Legal Foundation for Inclusive Education</a:t>
            </a:r>
            <a:r>
              <a:rPr lang="en-US" sz="4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60c27df04_0_60"/>
          <p:cNvSpPr txBox="1"/>
          <p:nvPr/>
        </p:nvSpPr>
        <p:spPr>
          <a:xfrm>
            <a:off x="1035534" y="1578700"/>
            <a:ext cx="10307100" cy="3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Special education is not a place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It is a service that follows the student 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Neighborhood schools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Students do not have to all have the same goals and outcomes to get benefit 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Supplemental supports, aids, and services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Shift from, “Can we?” to “HOW can we?”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a60c27df04_0_60"/>
          <p:cNvSpPr txBox="1"/>
          <p:nvPr/>
        </p:nvSpPr>
        <p:spPr>
          <a:xfrm>
            <a:off x="1689033" y="364000"/>
            <a:ext cx="7979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What does this mean?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a60c27df04_0_60"/>
          <p:cNvSpPr/>
          <p:nvPr/>
        </p:nvSpPr>
        <p:spPr>
          <a:xfrm>
            <a:off x="952500" y="4412125"/>
            <a:ext cx="7603800" cy="674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60c27df04_0_67"/>
          <p:cNvSpPr txBox="1"/>
          <p:nvPr/>
        </p:nvSpPr>
        <p:spPr>
          <a:xfrm>
            <a:off x="911251" y="1306450"/>
            <a:ext cx="10369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Fairness, dignity, equity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Valuing race, culture, family, economic, sexuality, spirituality, disability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Abolishing segregation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Equity in schools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Heterogeneous neighborhood schools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Civil rights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Removing harmful double standards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Removal of we/they binaries 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(Connor et al., 2008)</a:t>
            </a:r>
            <a:endParaRPr sz="3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ga60c27df04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2350" y="2799800"/>
            <a:ext cx="1610425" cy="2325200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ga60c27df04_0_67"/>
          <p:cNvSpPr txBox="1"/>
          <p:nvPr/>
        </p:nvSpPr>
        <p:spPr>
          <a:xfrm>
            <a:off x="2106450" y="377050"/>
            <a:ext cx="79791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What is social justice?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a60c27df04_0_67"/>
          <p:cNvSpPr/>
          <p:nvPr/>
        </p:nvSpPr>
        <p:spPr>
          <a:xfrm>
            <a:off x="849075" y="3798175"/>
            <a:ext cx="2599500" cy="506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60c27df04_0_74"/>
          <p:cNvSpPr txBox="1"/>
          <p:nvPr/>
        </p:nvSpPr>
        <p:spPr>
          <a:xfrm>
            <a:off x="646600" y="2086700"/>
            <a:ext cx="9576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9750" lvl="0" marL="609600" marR="0" rtl="0" algn="l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Unok-Marks (2011)</a:t>
            </a: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- Resource</a:t>
            </a:r>
            <a:endParaRPr sz="3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e result for unok marks" id="322" name="Google Shape;322;ga60c27df04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4725" y="3121025"/>
            <a:ext cx="2978700" cy="2236650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ga60c27df04_0_74"/>
          <p:cNvSpPr txBox="1"/>
          <p:nvPr/>
        </p:nvSpPr>
        <p:spPr>
          <a:xfrm>
            <a:off x="1689033" y="364000"/>
            <a:ext cx="7979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Inclusive Education as Social Justice</a:t>
            </a:r>
            <a:r>
              <a:rPr lang="en-US" sz="4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0c27df04_0_81"/>
          <p:cNvSpPr txBox="1"/>
          <p:nvPr/>
        </p:nvSpPr>
        <p:spPr>
          <a:xfrm>
            <a:off x="613950" y="2141650"/>
            <a:ext cx="10964100" cy="28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Strength-Based Language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Person-Centered Planning 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PLAAFPs and Benchmarked IEP goals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Action Plan Meetings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IEP Matrices 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In-Class Checklists and Strategies</a:t>
            </a:r>
            <a:r>
              <a:rPr i="0" lang="en-US" sz="3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i="0" sz="3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e result for tools" id="330" name="Google Shape;330;ga60c27df04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3732" y="2491709"/>
            <a:ext cx="3067495" cy="1874580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1" name="Google Shape;331;ga60c27df04_0_81"/>
          <p:cNvSpPr txBox="1"/>
          <p:nvPr/>
        </p:nvSpPr>
        <p:spPr>
          <a:xfrm>
            <a:off x="587825" y="364000"/>
            <a:ext cx="10901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Tools/Approaches that Promote Writing Strength-Based IEPs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60c27df04_0_284"/>
          <p:cNvSpPr txBox="1"/>
          <p:nvPr>
            <p:ph idx="1" type="body"/>
          </p:nvPr>
        </p:nvSpPr>
        <p:spPr>
          <a:xfrm>
            <a:off x="526625" y="1602725"/>
            <a:ext cx="11353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228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04E73"/>
              </a:buClr>
              <a:buSzPts val="3000"/>
              <a:buChar char="•"/>
            </a:pPr>
            <a:r>
              <a:rPr lang="en-US" sz="3000">
                <a:solidFill>
                  <a:srgbClr val="104E73"/>
                </a:solidFill>
              </a:rPr>
              <a:t>For a more in-depth explanation of writing strength-based IEPs, see </a:t>
            </a:r>
            <a:r>
              <a:rPr lang="en-US" sz="3000" u="sng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Elder, Rood, &amp; Damiani (2018)</a:t>
            </a:r>
            <a:endParaRPr sz="3000">
              <a:solidFill>
                <a:srgbClr val="104E73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Char char="•"/>
            </a:pPr>
            <a:r>
              <a:rPr lang="en-US" sz="3000">
                <a:solidFill>
                  <a:srgbClr val="104E73"/>
                </a:solidFill>
              </a:rPr>
              <a:t>Can be read as individual sections or read as a whole </a:t>
            </a:r>
            <a:endParaRPr sz="3000">
              <a:solidFill>
                <a:srgbClr val="104E73"/>
              </a:solidFill>
            </a:endParaRPr>
          </a:p>
          <a:p>
            <a:pPr indent="-3048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Char char="•"/>
            </a:pPr>
            <a:r>
              <a:rPr lang="en-US" sz="3000">
                <a:solidFill>
                  <a:srgbClr val="104E73"/>
                </a:solidFill>
              </a:rPr>
              <a:t>Taken together- well-oiled inclusive education machine </a:t>
            </a:r>
            <a:endParaRPr sz="3000">
              <a:solidFill>
                <a:srgbClr val="104E73"/>
              </a:solidFill>
            </a:endParaRPr>
          </a:p>
        </p:txBody>
      </p:sp>
      <p:sp>
        <p:nvSpPr>
          <p:cNvPr id="337" name="Google Shape;337;ga60c27df04_0_284"/>
          <p:cNvSpPr txBox="1"/>
          <p:nvPr>
            <p:ph type="title"/>
          </p:nvPr>
        </p:nvSpPr>
        <p:spPr>
          <a:xfrm>
            <a:off x="715800" y="3339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4800">
                <a:solidFill>
                  <a:srgbClr val="104E73"/>
                </a:solidFill>
              </a:rPr>
              <a:t>A Deeper Dive</a:t>
            </a:r>
            <a:endParaRPr b="1" sz="48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fa6aab182_0_162"/>
          <p:cNvSpPr txBox="1"/>
          <p:nvPr>
            <p:ph type="title"/>
          </p:nvPr>
        </p:nvSpPr>
        <p:spPr>
          <a:xfrm>
            <a:off x="715800" y="333950"/>
            <a:ext cx="105156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</a:pPr>
            <a:r>
              <a:rPr lang="en-US" sz="4800">
                <a:solidFill>
                  <a:srgbClr val="104E73"/>
                </a:solidFill>
              </a:rPr>
              <a:t>References </a:t>
            </a:r>
            <a:endParaRPr b="1" sz="48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9fa6aab182_0_162"/>
          <p:cNvSpPr txBox="1"/>
          <p:nvPr>
            <p:ph idx="1" type="body"/>
          </p:nvPr>
        </p:nvSpPr>
        <p:spPr>
          <a:xfrm>
            <a:off x="526625" y="840725"/>
            <a:ext cx="11353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300">
                <a:solidFill>
                  <a:srgbClr val="104E73"/>
                </a:solidFill>
              </a:rPr>
              <a:t>Biklen, D., &amp; Burke, J. (2006). Presuming competence. </a:t>
            </a:r>
            <a:r>
              <a:rPr i="1" lang="en-US" sz="1300">
                <a:solidFill>
                  <a:srgbClr val="104E73"/>
                </a:solidFill>
              </a:rPr>
              <a:t>Equity &amp; Excellence in Education, 39</a:t>
            </a:r>
            <a:r>
              <a:rPr lang="en-US" sz="1300">
                <a:solidFill>
                  <a:srgbClr val="104E73"/>
                </a:solidFill>
              </a:rPr>
              <a:t>(2), 166-175.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Connor, D. J., Gabel, S. L., Gallagher, D. J., &amp; Morton, M. (2008). Disability studies and inclusive education: Implications for theory, research, and practice. </a:t>
            </a:r>
            <a:r>
              <a:rPr i="1" lang="en-US" sz="1300">
                <a:solidFill>
                  <a:srgbClr val="104E73"/>
                </a:solidFill>
              </a:rPr>
              <a:t>International Journal of Inclusive Education, 12</a:t>
            </a:r>
            <a:r>
              <a:rPr lang="en-US" sz="1300">
                <a:solidFill>
                  <a:srgbClr val="104E73"/>
                </a:solidFill>
              </a:rPr>
              <a:t>(5-6), 441-457.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300">
                <a:solidFill>
                  <a:srgbClr val="104E73"/>
                </a:solidFill>
              </a:rPr>
              <a:t>Elder, B. C., Rood, C. E., &amp; Damiani, M. L. (2018). Writing strength-based IEPs for students with disabilities in inclusive classrooms. </a:t>
            </a:r>
            <a:r>
              <a:rPr i="1" lang="en-US" sz="1300">
                <a:solidFill>
                  <a:srgbClr val="104E73"/>
                </a:solidFill>
              </a:rPr>
              <a:t>International Journal of Whole Schooling, 14</a:t>
            </a:r>
            <a:r>
              <a:rPr lang="en-US" sz="1300">
                <a:solidFill>
                  <a:srgbClr val="104E73"/>
                </a:solidFill>
              </a:rPr>
              <a:t>(1), 116-153.</a:t>
            </a:r>
            <a:r>
              <a:rPr lang="en-US" sz="1300"/>
              <a:t> 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Individuals with Disabilities Education Improvement Act (2004), 20 U.S.C. 614 et seq.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National Council on Disability. (2018). IDEA Series: The segregation of students with disabilities. Retrieved from </a:t>
            </a:r>
            <a:r>
              <a:rPr lang="en-US" sz="1300" u="sng">
                <a:solidFill>
                  <a:schemeClr val="hlink"/>
                </a:solidFill>
                <a:hlinkClick r:id="rId3"/>
              </a:rPr>
              <a:t>https://ncd.gov/sites/default/files/NCD_Segregation-SWD_508.pdf</a:t>
            </a:r>
            <a:r>
              <a:rPr lang="en-US" sz="1300">
                <a:solidFill>
                  <a:srgbClr val="104E73"/>
                </a:solidFill>
              </a:rPr>
              <a:t> 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U.S. Department of Education (2000). Questions and answers about provisions in the Individuals with Disabilities Education Act amendments of 1997 related to students with disabilities and state and district-wide assessments. . Washington DC: Office of Special Education Programs, Office of Special Education and Rehabilitative Services.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U.S. Department of Education (2000). Twenty-second annual report to Congress on implementation of Individuals with Disabilities Education Act. Washington, DC: author.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U.S. Department of Education (2006). IDEA regulations: Individualized Education Program. Washington DC: author. Retrieved from  </a:t>
            </a:r>
            <a:r>
              <a:rPr lang="en-US" sz="1300" u="sng">
                <a:solidFill>
                  <a:schemeClr val="hlink"/>
                </a:solidFill>
                <a:hlinkClick r:id="rId4"/>
              </a:rPr>
              <a:t>http://idea.ed.gov/explore/view/p/.root.dynamic.TopicalBrief.10</a:t>
            </a:r>
            <a:endParaRPr sz="1300">
              <a:solidFill>
                <a:srgbClr val="104E73"/>
              </a:solidFill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104E73"/>
                </a:solidFill>
              </a:rPr>
              <a:t>Unok-</a:t>
            </a:r>
            <a:r>
              <a:rPr lang="en-US" sz="1300">
                <a:solidFill>
                  <a:srgbClr val="104E73"/>
                </a:solidFill>
              </a:rPr>
              <a:t>Marks, S. (2011). Special education: More about social justice, less about caring. </a:t>
            </a:r>
            <a:r>
              <a:rPr i="1" lang="en-US" sz="1300">
                <a:solidFill>
                  <a:srgbClr val="104E73"/>
                </a:solidFill>
              </a:rPr>
              <a:t>Phi Delta Kappan, 93</a:t>
            </a:r>
            <a:r>
              <a:rPr lang="en-US" sz="1300">
                <a:solidFill>
                  <a:srgbClr val="104E73"/>
                </a:solidFill>
              </a:rPr>
              <a:t>(1), 80.</a:t>
            </a:r>
            <a:endParaRPr sz="1300">
              <a:solidFill>
                <a:srgbClr val="104E7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fa6aab182_0_0"/>
          <p:cNvSpPr txBox="1"/>
          <p:nvPr>
            <p:ph type="title"/>
          </p:nvPr>
        </p:nvSpPr>
        <p:spPr>
          <a:xfrm>
            <a:off x="378884" y="457200"/>
            <a:ext cx="114321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1" sz="48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9fa6aab182_0_0"/>
          <p:cNvSpPr txBox="1"/>
          <p:nvPr>
            <p:ph idx="1" type="body"/>
          </p:nvPr>
        </p:nvSpPr>
        <p:spPr>
          <a:xfrm>
            <a:off x="856200" y="1598701"/>
            <a:ext cx="104796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Brief </a:t>
            </a:r>
            <a:r>
              <a:rPr lang="en-US" sz="3000">
                <a:solidFill>
                  <a:srgbClr val="104E73"/>
                </a:solidFill>
              </a:rPr>
              <a:t>introduction</a:t>
            </a:r>
            <a:r>
              <a:rPr lang="en-US" sz="3000">
                <a:solidFill>
                  <a:srgbClr val="104E73"/>
                </a:solidFill>
              </a:rPr>
              <a:t> 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New Jersey statistics on inclusive education 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Why social justice is necessary for inclusive education  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Overview </a:t>
            </a:r>
            <a:r>
              <a:rPr lang="en-US" sz="3000">
                <a:solidFill>
                  <a:srgbClr val="104E73"/>
                </a:solidFill>
              </a:rPr>
              <a:t>of strength-based approaches to writing IEPs</a:t>
            </a:r>
            <a:endParaRPr sz="3000">
              <a:solidFill>
                <a:srgbClr val="104E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9fa6aab182_0_0"/>
          <p:cNvSpPr/>
          <p:nvPr/>
        </p:nvSpPr>
        <p:spPr>
          <a:xfrm>
            <a:off x="8534400" y="3777825"/>
            <a:ext cx="2736300" cy="207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ere are 5 checkboxes on the left of the image with 4 of them with a red check mark in them. There is a red pencil on the right of the image. " id="229" name="Google Shape;229;g9fa6aab182_0_0" title="Pencil and checkboxe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282" y="3924537"/>
            <a:ext cx="2366814" cy="177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60c27df04_0_0"/>
          <p:cNvSpPr txBox="1"/>
          <p:nvPr>
            <p:ph type="title"/>
          </p:nvPr>
        </p:nvSpPr>
        <p:spPr>
          <a:xfrm>
            <a:off x="920925" y="277800"/>
            <a:ext cx="10515600" cy="81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Who am I?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a60c27df04_0_0"/>
          <p:cNvSpPr txBox="1"/>
          <p:nvPr>
            <p:ph idx="1" type="body"/>
          </p:nvPr>
        </p:nvSpPr>
        <p:spPr>
          <a:xfrm>
            <a:off x="838200" y="1622425"/>
            <a:ext cx="10515600" cy="228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Inclusive school teacher 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PhD in Special Education and Disability Studies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Assistant professor 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Creating inclusive schools</a:t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Inclusion in schools/countries with extremely limited resources</a:t>
            </a:r>
            <a:endParaRPr sz="3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60c27df04_0_168"/>
          <p:cNvSpPr txBox="1"/>
          <p:nvPr>
            <p:ph type="title"/>
          </p:nvPr>
        </p:nvSpPr>
        <p:spPr>
          <a:xfrm>
            <a:off x="920925" y="277800"/>
            <a:ext cx="10515600" cy="117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Jersey Statistics on School Segregation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National Council on Disability, 2018</a:t>
            </a:r>
            <a:r>
              <a:rPr lang="en-US"/>
              <a:t>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a60c27df04_0_16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1175" y="1747181"/>
            <a:ext cx="2969649" cy="38444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60c27df04_0_10"/>
          <p:cNvSpPr txBox="1"/>
          <p:nvPr>
            <p:ph type="title"/>
          </p:nvPr>
        </p:nvSpPr>
        <p:spPr>
          <a:xfrm>
            <a:off x="228600" y="568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Where does NJ rank for inclusive education practices in the US?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a60c27df04_0_10"/>
          <p:cNvSpPr txBox="1"/>
          <p:nvPr>
            <p:ph idx="1" type="body"/>
          </p:nvPr>
        </p:nvSpPr>
        <p:spPr>
          <a:xfrm>
            <a:off x="1731500" y="2039500"/>
            <a:ext cx="7444500" cy="362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In the top 10?</a:t>
            </a:r>
            <a:endParaRPr sz="3000">
              <a:solidFill>
                <a:srgbClr val="104E7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In the top 11-20?</a:t>
            </a:r>
            <a:endParaRPr sz="3000">
              <a:solidFill>
                <a:srgbClr val="104E7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21-30?</a:t>
            </a:r>
            <a:endParaRPr sz="3000">
              <a:solidFill>
                <a:srgbClr val="104E7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31-40?</a:t>
            </a:r>
            <a:endParaRPr sz="3000">
              <a:solidFill>
                <a:srgbClr val="104E7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04E73"/>
              </a:solidFill>
            </a:endParaRPr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E73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rgbClr val="104E73"/>
                </a:solidFill>
              </a:rPr>
              <a:t>41-50?</a:t>
            </a:r>
            <a:endParaRPr sz="3300"/>
          </a:p>
        </p:txBody>
      </p:sp>
      <p:sp>
        <p:nvSpPr>
          <p:cNvPr id="248" name="Google Shape;248;ga60c27df04_0_10"/>
          <p:cNvSpPr/>
          <p:nvPr/>
        </p:nvSpPr>
        <p:spPr>
          <a:xfrm>
            <a:off x="3389075" y="5189650"/>
            <a:ext cx="1398000" cy="69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60c27df04_0_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Where does NJ rank in the US?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a60c27df04_0_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8" y="1818000"/>
            <a:ext cx="11785598" cy="3147973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ga60c27df04_0_16"/>
          <p:cNvSpPr/>
          <p:nvPr/>
        </p:nvSpPr>
        <p:spPr>
          <a:xfrm rot="-5400000">
            <a:off x="8684450" y="2136750"/>
            <a:ext cx="1398000" cy="698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60c27df04_0_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Where does NJ rank in the US?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ga60c27df04_0_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33" y="1692633"/>
            <a:ext cx="11162743" cy="4733568"/>
          </a:xfrm>
          <a:prstGeom prst="rect">
            <a:avLst/>
          </a:prstGeom>
          <a:noFill/>
          <a:ln cap="flat" cmpd="sng" w="762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ga60c27df04_0_22"/>
          <p:cNvSpPr/>
          <p:nvPr/>
        </p:nvSpPr>
        <p:spPr>
          <a:xfrm>
            <a:off x="10876967" y="5578033"/>
            <a:ext cx="698700" cy="453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60c27df04_0_28"/>
          <p:cNvSpPr txBox="1"/>
          <p:nvPr>
            <p:ph type="title"/>
          </p:nvPr>
        </p:nvSpPr>
        <p:spPr>
          <a:xfrm>
            <a:off x="1979025" y="186375"/>
            <a:ext cx="7999800" cy="111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Where does NJ rank in the US?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a60c27df04_0_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963" y="1225438"/>
            <a:ext cx="5406075" cy="4407124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9" name="Google Shape;269;ga60c27df04_0_28"/>
          <p:cNvSpPr/>
          <p:nvPr/>
        </p:nvSpPr>
        <p:spPr>
          <a:xfrm>
            <a:off x="7938300" y="4433267"/>
            <a:ext cx="942900" cy="532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ge result for giangreco cartoons" id="275" name="Google Shape;275;ga60c27df04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8439" y="2017850"/>
            <a:ext cx="3200275" cy="3551199"/>
          </a:xfrm>
          <a:prstGeom prst="rect">
            <a:avLst/>
          </a:prstGeom>
          <a:noFill/>
          <a:ln cap="flat" cmpd="sng" w="38100">
            <a:solidFill>
              <a:srgbClr val="104E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6" name="Google Shape;276;ga60c27df04_0_34"/>
          <p:cNvSpPr txBox="1"/>
          <p:nvPr/>
        </p:nvSpPr>
        <p:spPr>
          <a:xfrm>
            <a:off x="1689033" y="364000"/>
            <a:ext cx="79791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04E73"/>
                </a:solidFill>
                <a:latin typeface="Calibri"/>
                <a:ea typeface="Calibri"/>
                <a:cs typeface="Calibri"/>
                <a:sym typeface="Calibri"/>
              </a:rPr>
              <a:t>Foundations of Inclusive Education</a:t>
            </a:r>
            <a:endParaRPr sz="4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2020-05-05T19:02:37Z</dcterms:created>
  <dc:creator>Kibelstis, Judith Marie</dc:creator>
</cp:coreProperties>
</file>