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4"/>
  </p:notesMasterIdLst>
  <p:sldIdLst>
    <p:sldId id="256" r:id="rId2"/>
    <p:sldId id="257" r:id="rId3"/>
    <p:sldId id="258" r:id="rId4"/>
    <p:sldId id="259" r:id="rId5"/>
    <p:sldId id="260" r:id="rId6"/>
    <p:sldId id="304" r:id="rId7"/>
    <p:sldId id="261" r:id="rId8"/>
    <p:sldId id="262" r:id="rId9"/>
    <p:sldId id="263" r:id="rId10"/>
    <p:sldId id="264" r:id="rId11"/>
    <p:sldId id="309" r:id="rId12"/>
    <p:sldId id="265" r:id="rId13"/>
    <p:sldId id="266" r:id="rId14"/>
    <p:sldId id="268" r:id="rId15"/>
    <p:sldId id="269" r:id="rId16"/>
    <p:sldId id="275" r:id="rId17"/>
    <p:sldId id="276" r:id="rId18"/>
    <p:sldId id="267" r:id="rId19"/>
    <p:sldId id="270" r:id="rId20"/>
    <p:sldId id="271" r:id="rId21"/>
    <p:sldId id="272" r:id="rId22"/>
    <p:sldId id="308" r:id="rId23"/>
    <p:sldId id="273" r:id="rId24"/>
    <p:sldId id="305" r:id="rId25"/>
    <p:sldId id="274" r:id="rId26"/>
    <p:sldId id="277" r:id="rId27"/>
    <p:sldId id="278" r:id="rId28"/>
    <p:sldId id="279" r:id="rId29"/>
    <p:sldId id="280" r:id="rId30"/>
    <p:sldId id="297" r:id="rId31"/>
    <p:sldId id="284" r:id="rId32"/>
    <p:sldId id="307" r:id="rId33"/>
    <p:sldId id="306" r:id="rId34"/>
    <p:sldId id="281" r:id="rId35"/>
    <p:sldId id="282" r:id="rId36"/>
    <p:sldId id="283" r:id="rId37"/>
    <p:sldId id="285" r:id="rId38"/>
    <p:sldId id="287" r:id="rId39"/>
    <p:sldId id="286" r:id="rId40"/>
    <p:sldId id="288" r:id="rId41"/>
    <p:sldId id="289" r:id="rId42"/>
    <p:sldId id="290" r:id="rId43"/>
    <p:sldId id="291" r:id="rId44"/>
    <p:sldId id="292" r:id="rId45"/>
    <p:sldId id="293" r:id="rId46"/>
    <p:sldId id="295" r:id="rId47"/>
    <p:sldId id="296" r:id="rId48"/>
    <p:sldId id="303" r:id="rId49"/>
    <p:sldId id="299" r:id="rId50"/>
    <p:sldId id="300" r:id="rId51"/>
    <p:sldId id="301" r:id="rId52"/>
    <p:sldId id="302" r:id="rId53"/>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00" autoAdjust="0"/>
    <p:restoredTop sz="94660"/>
  </p:normalViewPr>
  <p:slideViewPr>
    <p:cSldViewPr snapToGrid="0">
      <p:cViewPr varScale="1">
        <p:scale>
          <a:sx n="86" d="100"/>
          <a:sy n="86" d="100"/>
        </p:scale>
        <p:origin x="1646" y="5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CBB18B-01A7-418C-810A-B53B0232F98B}" type="doc">
      <dgm:prSet loTypeId="urn:microsoft.com/office/officeart/2005/8/layout/vList5" loCatId="list" qsTypeId="urn:microsoft.com/office/officeart/2005/8/quickstyle/simple1" qsCatId="simple" csTypeId="urn:microsoft.com/office/officeart/2005/8/colors/accent4_4" csCatId="accent4" phldr="1"/>
      <dgm:spPr/>
      <dgm:t>
        <a:bodyPr/>
        <a:lstStyle/>
        <a:p>
          <a:endParaRPr lang="en-US"/>
        </a:p>
      </dgm:t>
    </dgm:pt>
    <dgm:pt modelId="{3818D0D2-1E65-46FB-A580-EE75827D4BC9}">
      <dgm:prSet phldrT="[Text]"/>
      <dgm:spPr/>
      <dgm:t>
        <a:bodyPr/>
        <a:lstStyle/>
        <a:p>
          <a:r>
            <a:rPr lang="en-US" dirty="0"/>
            <a:t>EEC-Dr. Isik Ercan</a:t>
          </a:r>
        </a:p>
        <a:p>
          <a:r>
            <a:rPr lang="en-US" dirty="0"/>
            <a:t>Early Childhood, Elementary Ed, and Critical Foundations</a:t>
          </a:r>
        </a:p>
      </dgm:t>
    </dgm:pt>
    <dgm:pt modelId="{63CC7985-8A62-4C04-89C1-171014387946}" type="parTrans" cxnId="{0502F33D-5BAF-45B2-B78E-A3ED7F999051}">
      <dgm:prSet/>
      <dgm:spPr/>
      <dgm:t>
        <a:bodyPr/>
        <a:lstStyle/>
        <a:p>
          <a:endParaRPr lang="en-US"/>
        </a:p>
      </dgm:t>
    </dgm:pt>
    <dgm:pt modelId="{DE9DE91A-DC54-4B9A-8FBF-66C7054BE350}" type="sibTrans" cxnId="{0502F33D-5BAF-45B2-B78E-A3ED7F999051}">
      <dgm:prSet/>
      <dgm:spPr/>
      <dgm:t>
        <a:bodyPr/>
        <a:lstStyle/>
        <a:p>
          <a:endParaRPr lang="en-US"/>
        </a:p>
      </dgm:t>
    </dgm:pt>
    <dgm:pt modelId="{02F88B46-97BF-46A4-A5DF-BD299DF91BEB}">
      <dgm:prSet phldrT="[Text]" custT="1"/>
      <dgm:spPr/>
      <dgm:t>
        <a:bodyPr/>
        <a:lstStyle/>
        <a:p>
          <a:pPr>
            <a:buFontTx/>
            <a:buNone/>
          </a:pPr>
          <a:r>
            <a:rPr lang="en-US" sz="1400" dirty="0"/>
            <a:t>Early Childhood, Teacher Leadership, Teaching in Urban and Diverse Settings, Ed. Minor, Teaching &amp; Learning, Early Childhood STEM Education, Elementary Education Programs</a:t>
          </a:r>
        </a:p>
      </dgm:t>
    </dgm:pt>
    <dgm:pt modelId="{CE66F490-0276-4A18-94F1-6FA1982F8A47}" type="parTrans" cxnId="{7EA518AF-DB4A-42E3-9D57-F4C69A59260E}">
      <dgm:prSet/>
      <dgm:spPr/>
      <dgm:t>
        <a:bodyPr/>
        <a:lstStyle/>
        <a:p>
          <a:endParaRPr lang="en-US"/>
        </a:p>
      </dgm:t>
    </dgm:pt>
    <dgm:pt modelId="{D5384390-0571-4772-82F0-357FAB63150A}" type="sibTrans" cxnId="{7EA518AF-DB4A-42E3-9D57-F4C69A59260E}">
      <dgm:prSet/>
      <dgm:spPr/>
      <dgm:t>
        <a:bodyPr/>
        <a:lstStyle/>
        <a:p>
          <a:endParaRPr lang="en-US"/>
        </a:p>
      </dgm:t>
    </dgm:pt>
    <dgm:pt modelId="{C4D6E48C-9FFC-4985-A65E-CBFDDD5E9458}">
      <dgm:prSet phldrT="[Text]"/>
      <dgm:spPr/>
      <dgm:t>
        <a:bodyPr/>
        <a:lstStyle/>
        <a:p>
          <a:r>
            <a:rPr lang="en-US" dirty="0"/>
            <a:t>CTLM- Dr. Chen</a:t>
          </a:r>
        </a:p>
        <a:p>
          <a:r>
            <a:rPr lang="en-US" dirty="0"/>
            <a:t>Critical Literacy, Technology, and Multilingual Education</a:t>
          </a:r>
        </a:p>
      </dgm:t>
    </dgm:pt>
    <dgm:pt modelId="{9826B88D-9203-47CB-A4B0-423110218D66}" type="parTrans" cxnId="{4AAAC4FB-FF2E-4C98-B6A9-82E3BD728202}">
      <dgm:prSet/>
      <dgm:spPr/>
      <dgm:t>
        <a:bodyPr/>
        <a:lstStyle/>
        <a:p>
          <a:endParaRPr lang="en-US"/>
        </a:p>
      </dgm:t>
    </dgm:pt>
    <dgm:pt modelId="{5515E063-2EA4-4C1D-A723-48D9003C202D}" type="sibTrans" cxnId="{4AAAC4FB-FF2E-4C98-B6A9-82E3BD728202}">
      <dgm:prSet/>
      <dgm:spPr/>
      <dgm:t>
        <a:bodyPr/>
        <a:lstStyle/>
        <a:p>
          <a:endParaRPr lang="en-US"/>
        </a:p>
      </dgm:t>
    </dgm:pt>
    <dgm:pt modelId="{B09E251D-ECE5-48B1-822F-0DE48C2C938E}">
      <dgm:prSet phldrT="[Text]"/>
      <dgm:spPr/>
      <dgm:t>
        <a:bodyPr/>
        <a:lstStyle/>
        <a:p>
          <a:r>
            <a:rPr lang="en-US" dirty="0"/>
            <a:t>CATE-Dr. Wieman</a:t>
          </a:r>
        </a:p>
        <a:p>
          <a:r>
            <a:rPr lang="en-US" dirty="0"/>
            <a:t>Content Area Teacher Education</a:t>
          </a:r>
        </a:p>
      </dgm:t>
    </dgm:pt>
    <dgm:pt modelId="{839A6012-E87D-4BDE-B242-E7164E50FC3A}" type="parTrans" cxnId="{A3B165F9-B0E6-487A-B7C0-0F87D1771030}">
      <dgm:prSet/>
      <dgm:spPr/>
      <dgm:t>
        <a:bodyPr/>
        <a:lstStyle/>
        <a:p>
          <a:endParaRPr lang="en-US"/>
        </a:p>
      </dgm:t>
    </dgm:pt>
    <dgm:pt modelId="{46DE0907-C9D8-44DC-AF12-A4F8E99277CE}" type="sibTrans" cxnId="{A3B165F9-B0E6-487A-B7C0-0F87D1771030}">
      <dgm:prSet/>
      <dgm:spPr/>
      <dgm:t>
        <a:bodyPr/>
        <a:lstStyle/>
        <a:p>
          <a:endParaRPr lang="en-US"/>
        </a:p>
      </dgm:t>
    </dgm:pt>
    <dgm:pt modelId="{FE2137B8-BF51-4B0C-BC2E-7591716F4A6F}">
      <dgm:prSet phldrT="[Text]"/>
      <dgm:spPr/>
      <dgm:t>
        <a:bodyPr/>
        <a:lstStyle/>
        <a:p>
          <a:pPr>
            <a:buNone/>
          </a:pPr>
          <a:r>
            <a:rPr lang="en-US" dirty="0"/>
            <a:t>Subject Matter Teaching –ELA, SS, Languages, Art, Music, HPE, Science, Math, Theater, STEM, Driver’s ED, Environmental Studies, and the Holocaust &amp; Genocide</a:t>
          </a:r>
        </a:p>
      </dgm:t>
    </dgm:pt>
    <dgm:pt modelId="{C836AC4A-95F9-4FC7-8D9F-0FE22E5AC92E}" type="parTrans" cxnId="{5C2C9A2B-4718-4F42-893A-4AF27A662873}">
      <dgm:prSet/>
      <dgm:spPr/>
      <dgm:t>
        <a:bodyPr/>
        <a:lstStyle/>
        <a:p>
          <a:endParaRPr lang="en-US"/>
        </a:p>
      </dgm:t>
    </dgm:pt>
    <dgm:pt modelId="{47D2AF24-F845-4E20-8E2F-524D6DE95016}" type="sibTrans" cxnId="{5C2C9A2B-4718-4F42-893A-4AF27A662873}">
      <dgm:prSet/>
      <dgm:spPr/>
      <dgm:t>
        <a:bodyPr/>
        <a:lstStyle/>
        <a:p>
          <a:endParaRPr lang="en-US"/>
        </a:p>
      </dgm:t>
    </dgm:pt>
    <dgm:pt modelId="{50177CDC-6EB9-4014-AD14-EBBFF99CCD85}">
      <dgm:prSet/>
      <dgm:spPr/>
      <dgm:t>
        <a:bodyPr/>
        <a:lstStyle/>
        <a:p>
          <a:r>
            <a:rPr lang="en-US" dirty="0"/>
            <a:t>WISE- Drs. Morettini and Accardo</a:t>
          </a:r>
        </a:p>
        <a:p>
          <a:r>
            <a:rPr lang="en-US" dirty="0"/>
            <a:t>Wellness and Inclusive Services in Education</a:t>
          </a:r>
        </a:p>
      </dgm:t>
    </dgm:pt>
    <dgm:pt modelId="{0E63B8D4-4874-4E7E-864E-ADC02800231E}" type="parTrans" cxnId="{0AEF0FA4-921E-4470-BCFC-89ED86EE6172}">
      <dgm:prSet/>
      <dgm:spPr/>
      <dgm:t>
        <a:bodyPr/>
        <a:lstStyle/>
        <a:p>
          <a:endParaRPr lang="en-US"/>
        </a:p>
      </dgm:t>
    </dgm:pt>
    <dgm:pt modelId="{CC76DC58-0B6E-451B-801D-951D2A3434DD}" type="sibTrans" cxnId="{0AEF0FA4-921E-4470-BCFC-89ED86EE6172}">
      <dgm:prSet/>
      <dgm:spPr/>
      <dgm:t>
        <a:bodyPr/>
        <a:lstStyle/>
        <a:p>
          <a:endParaRPr lang="en-US"/>
        </a:p>
      </dgm:t>
    </dgm:pt>
    <dgm:pt modelId="{B5134CE8-2A3A-4560-8F4F-3E1AB5AD183D}">
      <dgm:prSet/>
      <dgm:spPr/>
      <dgm:t>
        <a:bodyPr/>
        <a:lstStyle/>
        <a:p>
          <a:r>
            <a:rPr lang="en-US" dirty="0"/>
            <a:t>ELAR-Dr. Mitani</a:t>
          </a:r>
        </a:p>
        <a:p>
          <a:r>
            <a:rPr lang="en-US" dirty="0"/>
            <a:t>Educational Leadership, Administration, and Research</a:t>
          </a:r>
        </a:p>
      </dgm:t>
    </dgm:pt>
    <dgm:pt modelId="{320F8BC6-2EF2-4650-AFA1-9F92F9757D54}" type="parTrans" cxnId="{0B79C7EF-3AE3-40E1-B850-9F1BA87D8AAB}">
      <dgm:prSet/>
      <dgm:spPr/>
      <dgm:t>
        <a:bodyPr/>
        <a:lstStyle/>
        <a:p>
          <a:endParaRPr lang="en-US"/>
        </a:p>
      </dgm:t>
    </dgm:pt>
    <dgm:pt modelId="{68199933-C5DC-4850-89BA-DF34BCE30009}" type="sibTrans" cxnId="{0B79C7EF-3AE3-40E1-B850-9F1BA87D8AAB}">
      <dgm:prSet/>
      <dgm:spPr/>
      <dgm:t>
        <a:bodyPr/>
        <a:lstStyle/>
        <a:p>
          <a:endParaRPr lang="en-US"/>
        </a:p>
      </dgm:t>
    </dgm:pt>
    <dgm:pt modelId="{8FB40EDB-3A63-488C-A7F0-AC8995DEFE3F}">
      <dgm:prSet phldrT="[Text]"/>
      <dgm:spPr/>
      <dgm:t>
        <a:bodyPr/>
        <a:lstStyle/>
        <a:p>
          <a:pPr>
            <a:buFontTx/>
            <a:buNone/>
          </a:pPr>
          <a:endParaRPr lang="en-US" sz="1000" dirty="0"/>
        </a:p>
      </dgm:t>
    </dgm:pt>
    <dgm:pt modelId="{26AC92DA-83D6-46BB-BAFF-EA6DE5FAE5CA}" type="parTrans" cxnId="{524BDAAA-5886-489A-9E2B-5F6D4346B950}">
      <dgm:prSet/>
      <dgm:spPr/>
      <dgm:t>
        <a:bodyPr/>
        <a:lstStyle/>
        <a:p>
          <a:endParaRPr lang="en-US"/>
        </a:p>
      </dgm:t>
    </dgm:pt>
    <dgm:pt modelId="{AFADE139-6CA0-4DE1-9F15-301727968FE2}" type="sibTrans" cxnId="{524BDAAA-5886-489A-9E2B-5F6D4346B950}">
      <dgm:prSet/>
      <dgm:spPr/>
      <dgm:t>
        <a:bodyPr/>
        <a:lstStyle/>
        <a:p>
          <a:endParaRPr lang="en-US"/>
        </a:p>
      </dgm:t>
    </dgm:pt>
    <dgm:pt modelId="{FD3D95DB-9C0D-46A5-98EC-631B015180A4}">
      <dgm:prSet phldrT="[Text]" custT="1"/>
      <dgm:spPr/>
      <dgm:t>
        <a:bodyPr/>
        <a:lstStyle/>
        <a:p>
          <a:pPr>
            <a:buNone/>
          </a:pPr>
          <a:r>
            <a:rPr lang="en-US" sz="1600" dirty="0"/>
            <a:t>Reading, ESL and Bilingual/Bicultural Studies, Literacy Studies, Educational Technology</a:t>
          </a:r>
        </a:p>
      </dgm:t>
    </dgm:pt>
    <dgm:pt modelId="{A9615325-B70E-4C49-9F3F-7BF6B3455121}" type="sibTrans" cxnId="{1A02BF8E-C1DA-4CFF-9617-AC6A3E040EA1}">
      <dgm:prSet/>
      <dgm:spPr/>
      <dgm:t>
        <a:bodyPr/>
        <a:lstStyle/>
        <a:p>
          <a:endParaRPr lang="en-US"/>
        </a:p>
      </dgm:t>
    </dgm:pt>
    <dgm:pt modelId="{335B20C4-D0FE-473B-A110-10980994E058}" type="parTrans" cxnId="{1A02BF8E-C1DA-4CFF-9617-AC6A3E040EA1}">
      <dgm:prSet/>
      <dgm:spPr/>
      <dgm:t>
        <a:bodyPr/>
        <a:lstStyle/>
        <a:p>
          <a:endParaRPr lang="en-US"/>
        </a:p>
      </dgm:t>
    </dgm:pt>
    <dgm:pt modelId="{02067CC2-36E3-4EC8-8EEE-7B25967C89EF}">
      <dgm:prSet phldrT="[Text]" custT="1"/>
      <dgm:spPr/>
      <dgm:t>
        <a:bodyPr/>
        <a:lstStyle/>
        <a:p>
          <a:pPr>
            <a:buFontTx/>
            <a:buNone/>
          </a:pPr>
          <a:endParaRPr lang="en-US" sz="1400" dirty="0"/>
        </a:p>
      </dgm:t>
    </dgm:pt>
    <dgm:pt modelId="{087202FD-02E2-46D1-AA56-8A414798F3F1}" type="parTrans" cxnId="{4B0EF667-B66D-44CE-AA59-448C87462327}">
      <dgm:prSet/>
      <dgm:spPr/>
      <dgm:t>
        <a:bodyPr/>
        <a:lstStyle/>
        <a:p>
          <a:endParaRPr lang="en-US"/>
        </a:p>
      </dgm:t>
    </dgm:pt>
    <dgm:pt modelId="{BE05AC36-6253-4E72-8ACD-F417912CA649}" type="sibTrans" cxnId="{4B0EF667-B66D-44CE-AA59-448C87462327}">
      <dgm:prSet/>
      <dgm:spPr/>
      <dgm:t>
        <a:bodyPr/>
        <a:lstStyle/>
        <a:p>
          <a:endParaRPr lang="en-US"/>
        </a:p>
      </dgm:t>
    </dgm:pt>
    <dgm:pt modelId="{919205BE-F916-4E3D-B7C0-3A58F74BCCC1}" type="pres">
      <dgm:prSet presAssocID="{80CBB18B-01A7-418C-810A-B53B0232F98B}" presName="Name0" presStyleCnt="0">
        <dgm:presLayoutVars>
          <dgm:dir/>
          <dgm:animLvl val="lvl"/>
          <dgm:resizeHandles val="exact"/>
        </dgm:presLayoutVars>
      </dgm:prSet>
      <dgm:spPr/>
    </dgm:pt>
    <dgm:pt modelId="{03C3C2E2-EFED-479C-9961-1DDF4C16D03F}" type="pres">
      <dgm:prSet presAssocID="{3818D0D2-1E65-46FB-A580-EE75827D4BC9}" presName="linNode" presStyleCnt="0"/>
      <dgm:spPr/>
    </dgm:pt>
    <dgm:pt modelId="{BAE34162-5117-4967-BAC9-E0B1AFAAD8FF}" type="pres">
      <dgm:prSet presAssocID="{3818D0D2-1E65-46FB-A580-EE75827D4BC9}" presName="parentText" presStyleLbl="node1" presStyleIdx="0" presStyleCnt="5">
        <dgm:presLayoutVars>
          <dgm:chMax val="1"/>
          <dgm:bulletEnabled val="1"/>
        </dgm:presLayoutVars>
      </dgm:prSet>
      <dgm:spPr/>
    </dgm:pt>
    <dgm:pt modelId="{DE249BBC-FECE-4805-8FD1-D66468834D28}" type="pres">
      <dgm:prSet presAssocID="{3818D0D2-1E65-46FB-A580-EE75827D4BC9}" presName="descendantText" presStyleLbl="alignAccFollowNode1" presStyleIdx="0" presStyleCnt="3" custScaleY="127038">
        <dgm:presLayoutVars>
          <dgm:bulletEnabled val="1"/>
        </dgm:presLayoutVars>
      </dgm:prSet>
      <dgm:spPr/>
    </dgm:pt>
    <dgm:pt modelId="{270E238C-FFFD-4204-8C08-1B80A250DCD4}" type="pres">
      <dgm:prSet presAssocID="{DE9DE91A-DC54-4B9A-8FBF-66C7054BE350}" presName="sp" presStyleCnt="0"/>
      <dgm:spPr/>
    </dgm:pt>
    <dgm:pt modelId="{AAEF0116-1E24-4BE1-B16A-5AE3562DD7A6}" type="pres">
      <dgm:prSet presAssocID="{C4D6E48C-9FFC-4985-A65E-CBFDDD5E9458}" presName="linNode" presStyleCnt="0"/>
      <dgm:spPr/>
    </dgm:pt>
    <dgm:pt modelId="{20B5E664-F611-465E-B3D0-22EAEB9281C3}" type="pres">
      <dgm:prSet presAssocID="{C4D6E48C-9FFC-4985-A65E-CBFDDD5E9458}" presName="parentText" presStyleLbl="node1" presStyleIdx="1" presStyleCnt="5">
        <dgm:presLayoutVars>
          <dgm:chMax val="1"/>
          <dgm:bulletEnabled val="1"/>
        </dgm:presLayoutVars>
      </dgm:prSet>
      <dgm:spPr/>
    </dgm:pt>
    <dgm:pt modelId="{F863FD99-325C-428B-BE94-BC7C9BF57C54}" type="pres">
      <dgm:prSet presAssocID="{C4D6E48C-9FFC-4985-A65E-CBFDDD5E9458}" presName="descendantText" presStyleLbl="alignAccFollowNode1" presStyleIdx="1" presStyleCnt="3">
        <dgm:presLayoutVars>
          <dgm:bulletEnabled val="1"/>
        </dgm:presLayoutVars>
      </dgm:prSet>
      <dgm:spPr/>
    </dgm:pt>
    <dgm:pt modelId="{BE2C374D-58F0-4EEF-A466-0A9F2ADC060D}" type="pres">
      <dgm:prSet presAssocID="{5515E063-2EA4-4C1D-A723-48D9003C202D}" presName="sp" presStyleCnt="0"/>
      <dgm:spPr/>
    </dgm:pt>
    <dgm:pt modelId="{C78CE7A2-3F61-481D-9915-E241843B7E8F}" type="pres">
      <dgm:prSet presAssocID="{B09E251D-ECE5-48B1-822F-0DE48C2C938E}" presName="linNode" presStyleCnt="0"/>
      <dgm:spPr/>
    </dgm:pt>
    <dgm:pt modelId="{9B38064D-A1A5-4D81-8932-F053613D08DD}" type="pres">
      <dgm:prSet presAssocID="{B09E251D-ECE5-48B1-822F-0DE48C2C938E}" presName="parentText" presStyleLbl="node1" presStyleIdx="2" presStyleCnt="5">
        <dgm:presLayoutVars>
          <dgm:chMax val="1"/>
          <dgm:bulletEnabled val="1"/>
        </dgm:presLayoutVars>
      </dgm:prSet>
      <dgm:spPr/>
    </dgm:pt>
    <dgm:pt modelId="{396DAF51-31C5-4744-9889-767E789C7AC9}" type="pres">
      <dgm:prSet presAssocID="{B09E251D-ECE5-48B1-822F-0DE48C2C938E}" presName="descendantText" presStyleLbl="alignAccFollowNode1" presStyleIdx="2" presStyleCnt="3" custLinFactNeighborY="0">
        <dgm:presLayoutVars>
          <dgm:bulletEnabled val="1"/>
        </dgm:presLayoutVars>
      </dgm:prSet>
      <dgm:spPr/>
    </dgm:pt>
    <dgm:pt modelId="{97801E70-6CA1-4B05-846A-A9B0FAC2CFC2}" type="pres">
      <dgm:prSet presAssocID="{46DE0907-C9D8-44DC-AF12-A4F8E99277CE}" presName="sp" presStyleCnt="0"/>
      <dgm:spPr/>
    </dgm:pt>
    <dgm:pt modelId="{A699A0A6-DB9B-4F2D-A125-43B7EE9AAA74}" type="pres">
      <dgm:prSet presAssocID="{50177CDC-6EB9-4014-AD14-EBBFF99CCD85}" presName="linNode" presStyleCnt="0"/>
      <dgm:spPr/>
    </dgm:pt>
    <dgm:pt modelId="{9832C2E8-0C33-477A-932B-D6D0BC935A14}" type="pres">
      <dgm:prSet presAssocID="{50177CDC-6EB9-4014-AD14-EBBFF99CCD85}" presName="parentText" presStyleLbl="node1" presStyleIdx="3" presStyleCnt="5">
        <dgm:presLayoutVars>
          <dgm:chMax val="1"/>
          <dgm:bulletEnabled val="1"/>
        </dgm:presLayoutVars>
      </dgm:prSet>
      <dgm:spPr/>
    </dgm:pt>
    <dgm:pt modelId="{5A9215D7-4933-4FE4-8A5E-9E0F222A1198}" type="pres">
      <dgm:prSet presAssocID="{CC76DC58-0B6E-451B-801D-951D2A3434DD}" presName="sp" presStyleCnt="0"/>
      <dgm:spPr/>
    </dgm:pt>
    <dgm:pt modelId="{7A243F12-9EEB-4F37-9638-84C94B23D270}" type="pres">
      <dgm:prSet presAssocID="{B5134CE8-2A3A-4560-8F4F-3E1AB5AD183D}" presName="linNode" presStyleCnt="0"/>
      <dgm:spPr/>
    </dgm:pt>
    <dgm:pt modelId="{56B466AC-CC33-475A-B503-37D6A8A7C457}" type="pres">
      <dgm:prSet presAssocID="{B5134CE8-2A3A-4560-8F4F-3E1AB5AD183D}" presName="parentText" presStyleLbl="node1" presStyleIdx="4" presStyleCnt="5">
        <dgm:presLayoutVars>
          <dgm:chMax val="1"/>
          <dgm:bulletEnabled val="1"/>
        </dgm:presLayoutVars>
      </dgm:prSet>
      <dgm:spPr/>
    </dgm:pt>
  </dgm:ptLst>
  <dgm:cxnLst>
    <dgm:cxn modelId="{00C7BE19-A21E-41FF-AEC5-ECA3B832BA31}" type="presOf" srcId="{02067CC2-36E3-4EC8-8EEE-7B25967C89EF}" destId="{DE249BBC-FECE-4805-8FD1-D66468834D28}" srcOrd="0" destOrd="0" presId="urn:microsoft.com/office/officeart/2005/8/layout/vList5"/>
    <dgm:cxn modelId="{53E66C22-01F8-4D55-A25B-9540C85C86AF}" type="presOf" srcId="{02F88B46-97BF-46A4-A5DF-BD299DF91BEB}" destId="{DE249BBC-FECE-4805-8FD1-D66468834D28}" srcOrd="0" destOrd="1" presId="urn:microsoft.com/office/officeart/2005/8/layout/vList5"/>
    <dgm:cxn modelId="{B132CD24-015D-4B8B-B00D-4EF82B5E0917}" type="presOf" srcId="{C4D6E48C-9FFC-4985-A65E-CBFDDD5E9458}" destId="{20B5E664-F611-465E-B3D0-22EAEB9281C3}" srcOrd="0" destOrd="0" presId="urn:microsoft.com/office/officeart/2005/8/layout/vList5"/>
    <dgm:cxn modelId="{5C2C9A2B-4718-4F42-893A-4AF27A662873}" srcId="{B09E251D-ECE5-48B1-822F-0DE48C2C938E}" destId="{FE2137B8-BF51-4B0C-BC2E-7591716F4A6F}" srcOrd="0" destOrd="0" parTransId="{C836AC4A-95F9-4FC7-8D9F-0FE22E5AC92E}" sibTransId="{47D2AF24-F845-4E20-8E2F-524D6DE95016}"/>
    <dgm:cxn modelId="{B982383B-38EE-4D17-AD8D-63CFA2E282DC}" type="presOf" srcId="{3818D0D2-1E65-46FB-A580-EE75827D4BC9}" destId="{BAE34162-5117-4967-BAC9-E0B1AFAAD8FF}" srcOrd="0" destOrd="0" presId="urn:microsoft.com/office/officeart/2005/8/layout/vList5"/>
    <dgm:cxn modelId="{0502F33D-5BAF-45B2-B78E-A3ED7F999051}" srcId="{80CBB18B-01A7-418C-810A-B53B0232F98B}" destId="{3818D0D2-1E65-46FB-A580-EE75827D4BC9}" srcOrd="0" destOrd="0" parTransId="{63CC7985-8A62-4C04-89C1-171014387946}" sibTransId="{DE9DE91A-DC54-4B9A-8FBF-66C7054BE350}"/>
    <dgm:cxn modelId="{4B0EF667-B66D-44CE-AA59-448C87462327}" srcId="{3818D0D2-1E65-46FB-A580-EE75827D4BC9}" destId="{02067CC2-36E3-4EC8-8EEE-7B25967C89EF}" srcOrd="0" destOrd="0" parTransId="{087202FD-02E2-46D1-AA56-8A414798F3F1}" sibTransId="{BE05AC36-6253-4E72-8ACD-F417912CA649}"/>
    <dgm:cxn modelId="{59EA6972-FA94-487A-A607-44F85692C819}" type="presOf" srcId="{B09E251D-ECE5-48B1-822F-0DE48C2C938E}" destId="{9B38064D-A1A5-4D81-8932-F053613D08DD}" srcOrd="0" destOrd="0" presId="urn:microsoft.com/office/officeart/2005/8/layout/vList5"/>
    <dgm:cxn modelId="{27022287-0378-4020-BC68-5235221FE2ED}" type="presOf" srcId="{8FB40EDB-3A63-488C-A7F0-AC8995DEFE3F}" destId="{DE249BBC-FECE-4805-8FD1-D66468834D28}" srcOrd="0" destOrd="2" presId="urn:microsoft.com/office/officeart/2005/8/layout/vList5"/>
    <dgm:cxn modelId="{1A02BF8E-C1DA-4CFF-9617-AC6A3E040EA1}" srcId="{C4D6E48C-9FFC-4985-A65E-CBFDDD5E9458}" destId="{FD3D95DB-9C0D-46A5-98EC-631B015180A4}" srcOrd="0" destOrd="0" parTransId="{335B20C4-D0FE-473B-A110-10980994E058}" sibTransId="{A9615325-B70E-4C49-9F3F-7BF6B3455121}"/>
    <dgm:cxn modelId="{343B3B8F-FC5B-4148-A6E9-037BB323D611}" type="presOf" srcId="{FE2137B8-BF51-4B0C-BC2E-7591716F4A6F}" destId="{396DAF51-31C5-4744-9889-767E789C7AC9}" srcOrd="0" destOrd="0" presId="urn:microsoft.com/office/officeart/2005/8/layout/vList5"/>
    <dgm:cxn modelId="{0AEF0FA4-921E-4470-BCFC-89ED86EE6172}" srcId="{80CBB18B-01A7-418C-810A-B53B0232F98B}" destId="{50177CDC-6EB9-4014-AD14-EBBFF99CCD85}" srcOrd="3" destOrd="0" parTransId="{0E63B8D4-4874-4E7E-864E-ADC02800231E}" sibTransId="{CC76DC58-0B6E-451B-801D-951D2A3434DD}"/>
    <dgm:cxn modelId="{6B4259A4-06AC-4505-BC5D-020D4D558A04}" type="presOf" srcId="{50177CDC-6EB9-4014-AD14-EBBFF99CCD85}" destId="{9832C2E8-0C33-477A-932B-D6D0BC935A14}" srcOrd="0" destOrd="0" presId="urn:microsoft.com/office/officeart/2005/8/layout/vList5"/>
    <dgm:cxn modelId="{524BDAAA-5886-489A-9E2B-5F6D4346B950}" srcId="{3818D0D2-1E65-46FB-A580-EE75827D4BC9}" destId="{8FB40EDB-3A63-488C-A7F0-AC8995DEFE3F}" srcOrd="2" destOrd="0" parTransId="{26AC92DA-83D6-46BB-BAFF-EA6DE5FAE5CA}" sibTransId="{AFADE139-6CA0-4DE1-9F15-301727968FE2}"/>
    <dgm:cxn modelId="{7EA518AF-DB4A-42E3-9D57-F4C69A59260E}" srcId="{3818D0D2-1E65-46FB-A580-EE75827D4BC9}" destId="{02F88B46-97BF-46A4-A5DF-BD299DF91BEB}" srcOrd="1" destOrd="0" parTransId="{CE66F490-0276-4A18-94F1-6FA1982F8A47}" sibTransId="{D5384390-0571-4772-82F0-357FAB63150A}"/>
    <dgm:cxn modelId="{86BD63C3-3A61-47BC-A03F-4AD4C458363D}" type="presOf" srcId="{B5134CE8-2A3A-4560-8F4F-3E1AB5AD183D}" destId="{56B466AC-CC33-475A-B503-37D6A8A7C457}" srcOrd="0" destOrd="0" presId="urn:microsoft.com/office/officeart/2005/8/layout/vList5"/>
    <dgm:cxn modelId="{C1C8D4CB-2AAE-4D01-B258-D215FC253CF6}" type="presOf" srcId="{80CBB18B-01A7-418C-810A-B53B0232F98B}" destId="{919205BE-F916-4E3D-B7C0-3A58F74BCCC1}" srcOrd="0" destOrd="0" presId="urn:microsoft.com/office/officeart/2005/8/layout/vList5"/>
    <dgm:cxn modelId="{0B79C7EF-3AE3-40E1-B850-9F1BA87D8AAB}" srcId="{80CBB18B-01A7-418C-810A-B53B0232F98B}" destId="{B5134CE8-2A3A-4560-8F4F-3E1AB5AD183D}" srcOrd="4" destOrd="0" parTransId="{320F8BC6-2EF2-4650-AFA1-9F92F9757D54}" sibTransId="{68199933-C5DC-4850-89BA-DF34BCE30009}"/>
    <dgm:cxn modelId="{A3B165F9-B0E6-487A-B7C0-0F87D1771030}" srcId="{80CBB18B-01A7-418C-810A-B53B0232F98B}" destId="{B09E251D-ECE5-48B1-822F-0DE48C2C938E}" srcOrd="2" destOrd="0" parTransId="{839A6012-E87D-4BDE-B242-E7164E50FC3A}" sibTransId="{46DE0907-C9D8-44DC-AF12-A4F8E99277CE}"/>
    <dgm:cxn modelId="{4AAAC4FB-FF2E-4C98-B6A9-82E3BD728202}" srcId="{80CBB18B-01A7-418C-810A-B53B0232F98B}" destId="{C4D6E48C-9FFC-4985-A65E-CBFDDD5E9458}" srcOrd="1" destOrd="0" parTransId="{9826B88D-9203-47CB-A4B0-423110218D66}" sibTransId="{5515E063-2EA4-4C1D-A723-48D9003C202D}"/>
    <dgm:cxn modelId="{7A46C0FF-AB80-4DA0-BB5A-93F3E85FF6E4}" type="presOf" srcId="{FD3D95DB-9C0D-46A5-98EC-631B015180A4}" destId="{F863FD99-325C-428B-BE94-BC7C9BF57C54}" srcOrd="0" destOrd="0" presId="urn:microsoft.com/office/officeart/2005/8/layout/vList5"/>
    <dgm:cxn modelId="{FA98E9A4-69CD-4FF5-9CB2-57AAD5B9D303}" type="presParOf" srcId="{919205BE-F916-4E3D-B7C0-3A58F74BCCC1}" destId="{03C3C2E2-EFED-479C-9961-1DDF4C16D03F}" srcOrd="0" destOrd="0" presId="urn:microsoft.com/office/officeart/2005/8/layout/vList5"/>
    <dgm:cxn modelId="{F61F5793-7561-43C1-BEFE-1C8FFFA88226}" type="presParOf" srcId="{03C3C2E2-EFED-479C-9961-1DDF4C16D03F}" destId="{BAE34162-5117-4967-BAC9-E0B1AFAAD8FF}" srcOrd="0" destOrd="0" presId="urn:microsoft.com/office/officeart/2005/8/layout/vList5"/>
    <dgm:cxn modelId="{67F71E2C-0807-4C3A-9C7C-7B7849C8B864}" type="presParOf" srcId="{03C3C2E2-EFED-479C-9961-1DDF4C16D03F}" destId="{DE249BBC-FECE-4805-8FD1-D66468834D28}" srcOrd="1" destOrd="0" presId="urn:microsoft.com/office/officeart/2005/8/layout/vList5"/>
    <dgm:cxn modelId="{ED7C037F-D2CE-486F-B8FC-F5E29075B14E}" type="presParOf" srcId="{919205BE-F916-4E3D-B7C0-3A58F74BCCC1}" destId="{270E238C-FFFD-4204-8C08-1B80A250DCD4}" srcOrd="1" destOrd="0" presId="urn:microsoft.com/office/officeart/2005/8/layout/vList5"/>
    <dgm:cxn modelId="{624CABCF-39E0-464A-BFA1-C6C49B3EE3F9}" type="presParOf" srcId="{919205BE-F916-4E3D-B7C0-3A58F74BCCC1}" destId="{AAEF0116-1E24-4BE1-B16A-5AE3562DD7A6}" srcOrd="2" destOrd="0" presId="urn:microsoft.com/office/officeart/2005/8/layout/vList5"/>
    <dgm:cxn modelId="{C064A717-F762-4870-9E73-74FDC3151913}" type="presParOf" srcId="{AAEF0116-1E24-4BE1-B16A-5AE3562DD7A6}" destId="{20B5E664-F611-465E-B3D0-22EAEB9281C3}" srcOrd="0" destOrd="0" presId="urn:microsoft.com/office/officeart/2005/8/layout/vList5"/>
    <dgm:cxn modelId="{27BF3DE7-6AA7-4F46-A7C7-DB20C06629C7}" type="presParOf" srcId="{AAEF0116-1E24-4BE1-B16A-5AE3562DD7A6}" destId="{F863FD99-325C-428B-BE94-BC7C9BF57C54}" srcOrd="1" destOrd="0" presId="urn:microsoft.com/office/officeart/2005/8/layout/vList5"/>
    <dgm:cxn modelId="{7B7BE6B9-7818-4E79-B709-BB6461671EE3}" type="presParOf" srcId="{919205BE-F916-4E3D-B7C0-3A58F74BCCC1}" destId="{BE2C374D-58F0-4EEF-A466-0A9F2ADC060D}" srcOrd="3" destOrd="0" presId="urn:microsoft.com/office/officeart/2005/8/layout/vList5"/>
    <dgm:cxn modelId="{6AA0AE0F-8E0B-4D6C-992F-CC003DE854D9}" type="presParOf" srcId="{919205BE-F916-4E3D-B7C0-3A58F74BCCC1}" destId="{C78CE7A2-3F61-481D-9915-E241843B7E8F}" srcOrd="4" destOrd="0" presId="urn:microsoft.com/office/officeart/2005/8/layout/vList5"/>
    <dgm:cxn modelId="{3A736930-35CA-465A-B827-6AA601C35634}" type="presParOf" srcId="{C78CE7A2-3F61-481D-9915-E241843B7E8F}" destId="{9B38064D-A1A5-4D81-8932-F053613D08DD}" srcOrd="0" destOrd="0" presId="urn:microsoft.com/office/officeart/2005/8/layout/vList5"/>
    <dgm:cxn modelId="{B64B34E3-3E68-434C-A8AD-F5CBA6EE39FF}" type="presParOf" srcId="{C78CE7A2-3F61-481D-9915-E241843B7E8F}" destId="{396DAF51-31C5-4744-9889-767E789C7AC9}" srcOrd="1" destOrd="0" presId="urn:microsoft.com/office/officeart/2005/8/layout/vList5"/>
    <dgm:cxn modelId="{2F4DC080-9A4B-4469-8883-0F8158163031}" type="presParOf" srcId="{919205BE-F916-4E3D-B7C0-3A58F74BCCC1}" destId="{97801E70-6CA1-4B05-846A-A9B0FAC2CFC2}" srcOrd="5" destOrd="0" presId="urn:microsoft.com/office/officeart/2005/8/layout/vList5"/>
    <dgm:cxn modelId="{557E6F51-19B2-438D-8B42-B126DEC84E1A}" type="presParOf" srcId="{919205BE-F916-4E3D-B7C0-3A58F74BCCC1}" destId="{A699A0A6-DB9B-4F2D-A125-43B7EE9AAA74}" srcOrd="6" destOrd="0" presId="urn:microsoft.com/office/officeart/2005/8/layout/vList5"/>
    <dgm:cxn modelId="{C51F06BD-78B0-4AAE-9B01-A877A6252574}" type="presParOf" srcId="{A699A0A6-DB9B-4F2D-A125-43B7EE9AAA74}" destId="{9832C2E8-0C33-477A-932B-D6D0BC935A14}" srcOrd="0" destOrd="0" presId="urn:microsoft.com/office/officeart/2005/8/layout/vList5"/>
    <dgm:cxn modelId="{CA1702E7-08C3-4DEA-9EC1-2AC7A7166338}" type="presParOf" srcId="{919205BE-F916-4E3D-B7C0-3A58F74BCCC1}" destId="{5A9215D7-4933-4FE4-8A5E-9E0F222A1198}" srcOrd="7" destOrd="0" presId="urn:microsoft.com/office/officeart/2005/8/layout/vList5"/>
    <dgm:cxn modelId="{D8233F54-C6D3-4AC7-BCE4-1A413742EE2E}" type="presParOf" srcId="{919205BE-F916-4E3D-B7C0-3A58F74BCCC1}" destId="{7A243F12-9EEB-4F37-9638-84C94B23D270}" srcOrd="8" destOrd="0" presId="urn:microsoft.com/office/officeart/2005/8/layout/vList5"/>
    <dgm:cxn modelId="{9F7BF8E5-C0EA-4665-BEFE-10225C30495D}" type="presParOf" srcId="{7A243F12-9EEB-4F37-9638-84C94B23D270}" destId="{56B466AC-CC33-475A-B503-37D6A8A7C457}"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49BBC-FECE-4805-8FD1-D66468834D28}">
      <dsp:nvSpPr>
        <dsp:cNvPr id="0" name=""/>
        <dsp:cNvSpPr/>
      </dsp:nvSpPr>
      <dsp:spPr>
        <a:xfrm rot="5400000">
          <a:off x="5323967" y="-2273906"/>
          <a:ext cx="872037" cy="5421163"/>
        </a:xfrm>
        <a:prstGeom prst="round2SameRect">
          <a:avLst/>
        </a:prstGeom>
        <a:solidFill>
          <a:schemeClr val="accent4">
            <a:alpha val="90000"/>
            <a:tint val="55000"/>
            <a:hueOff val="0"/>
            <a:satOff val="0"/>
            <a:lumOff val="0"/>
            <a:alphaOff val="0"/>
          </a:schemeClr>
        </a:solidFill>
        <a:ln w="25400" cap="flat" cmpd="sng" algn="ctr">
          <a:solidFill>
            <a:schemeClr val="accent4">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FontTx/>
            <a:buNone/>
          </a:pPr>
          <a:endParaRPr lang="en-US" sz="1400" kern="1200" dirty="0"/>
        </a:p>
        <a:p>
          <a:pPr marL="114300" lvl="1" indent="-114300" algn="l" defTabSz="622300">
            <a:lnSpc>
              <a:spcPct val="90000"/>
            </a:lnSpc>
            <a:spcBef>
              <a:spcPct val="0"/>
            </a:spcBef>
            <a:spcAft>
              <a:spcPct val="15000"/>
            </a:spcAft>
            <a:buFontTx/>
            <a:buNone/>
          </a:pPr>
          <a:r>
            <a:rPr lang="en-US" sz="1400" kern="1200" dirty="0"/>
            <a:t>Early Childhood, Teacher Leadership, Teaching in Urban and Diverse Settings, Ed. Minor, Teaching &amp; Learning, Early Childhood STEM Education, Elementary Education Programs</a:t>
          </a:r>
        </a:p>
        <a:p>
          <a:pPr marL="57150" lvl="1" indent="-57150" algn="l" defTabSz="444500">
            <a:lnSpc>
              <a:spcPct val="90000"/>
            </a:lnSpc>
            <a:spcBef>
              <a:spcPct val="0"/>
            </a:spcBef>
            <a:spcAft>
              <a:spcPct val="15000"/>
            </a:spcAft>
            <a:buFontTx/>
            <a:buNone/>
          </a:pPr>
          <a:endParaRPr lang="en-US" sz="1000" kern="1200" dirty="0"/>
        </a:p>
      </dsp:txBody>
      <dsp:txXfrm rot="-5400000">
        <a:off x="3049405" y="43225"/>
        <a:ext cx="5378594" cy="786899"/>
      </dsp:txXfrm>
    </dsp:sp>
    <dsp:sp modelId="{BAE34162-5117-4967-BAC9-E0B1AFAAD8FF}">
      <dsp:nvSpPr>
        <dsp:cNvPr id="0" name=""/>
        <dsp:cNvSpPr/>
      </dsp:nvSpPr>
      <dsp:spPr>
        <a:xfrm>
          <a:off x="0" y="7651"/>
          <a:ext cx="3049404" cy="858047"/>
        </a:xfrm>
        <a:prstGeom prst="roundRect">
          <a:avLst/>
        </a:prstGeom>
        <a:solidFill>
          <a:schemeClr val="accent4">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EEC-Dr. Isik Ercan</a:t>
          </a:r>
        </a:p>
        <a:p>
          <a:pPr marL="0" lvl="0" indent="0" algn="ctr" defTabSz="666750">
            <a:lnSpc>
              <a:spcPct val="90000"/>
            </a:lnSpc>
            <a:spcBef>
              <a:spcPct val="0"/>
            </a:spcBef>
            <a:spcAft>
              <a:spcPct val="35000"/>
            </a:spcAft>
            <a:buNone/>
          </a:pPr>
          <a:r>
            <a:rPr lang="en-US" sz="1500" kern="1200" dirty="0"/>
            <a:t>Early Childhood, Elementary Ed, and Critical Foundations</a:t>
          </a:r>
        </a:p>
      </dsp:txBody>
      <dsp:txXfrm>
        <a:off x="41886" y="49537"/>
        <a:ext cx="2965632" cy="774275"/>
      </dsp:txXfrm>
    </dsp:sp>
    <dsp:sp modelId="{F863FD99-325C-428B-BE94-BC7C9BF57C54}">
      <dsp:nvSpPr>
        <dsp:cNvPr id="0" name=""/>
        <dsp:cNvSpPr/>
      </dsp:nvSpPr>
      <dsp:spPr>
        <a:xfrm rot="5400000">
          <a:off x="5428033" y="-1371263"/>
          <a:ext cx="686438" cy="5431767"/>
        </a:xfrm>
        <a:prstGeom prst="round2SameRect">
          <a:avLst/>
        </a:prstGeom>
        <a:solidFill>
          <a:schemeClr val="accent4">
            <a:alpha val="90000"/>
            <a:tint val="55000"/>
            <a:hueOff val="0"/>
            <a:satOff val="0"/>
            <a:lumOff val="0"/>
            <a:alphaOff val="0"/>
          </a:schemeClr>
        </a:solidFill>
        <a:ln w="25400" cap="flat" cmpd="sng" algn="ctr">
          <a:solidFill>
            <a:schemeClr val="accent4">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71450" lvl="1" indent="-171450" algn="l" defTabSz="711200">
            <a:lnSpc>
              <a:spcPct val="90000"/>
            </a:lnSpc>
            <a:spcBef>
              <a:spcPct val="0"/>
            </a:spcBef>
            <a:spcAft>
              <a:spcPct val="15000"/>
            </a:spcAft>
            <a:buNone/>
          </a:pPr>
          <a:r>
            <a:rPr lang="en-US" sz="1600" kern="1200" dirty="0"/>
            <a:t>Reading, ESL and Bilingual/Bicultural Studies, Literacy Studies, Educational Technology</a:t>
          </a:r>
        </a:p>
      </dsp:txBody>
      <dsp:txXfrm rot="-5400000">
        <a:off x="3055369" y="1034910"/>
        <a:ext cx="5398258" cy="619420"/>
      </dsp:txXfrm>
    </dsp:sp>
    <dsp:sp modelId="{20B5E664-F611-465E-B3D0-22EAEB9281C3}">
      <dsp:nvSpPr>
        <dsp:cNvPr id="0" name=""/>
        <dsp:cNvSpPr/>
      </dsp:nvSpPr>
      <dsp:spPr>
        <a:xfrm>
          <a:off x="0" y="915596"/>
          <a:ext cx="3055368" cy="858047"/>
        </a:xfrm>
        <a:prstGeom prst="roundRect">
          <a:avLst/>
        </a:prstGeom>
        <a:solidFill>
          <a:schemeClr val="accent4">
            <a:shade val="50000"/>
            <a:hueOff val="-132842"/>
            <a:satOff val="-32621"/>
            <a:lumOff val="254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CTLM- Dr. Chen</a:t>
          </a:r>
        </a:p>
        <a:p>
          <a:pPr marL="0" lvl="0" indent="0" algn="ctr" defTabSz="666750">
            <a:lnSpc>
              <a:spcPct val="90000"/>
            </a:lnSpc>
            <a:spcBef>
              <a:spcPct val="0"/>
            </a:spcBef>
            <a:spcAft>
              <a:spcPct val="35000"/>
            </a:spcAft>
            <a:buNone/>
          </a:pPr>
          <a:r>
            <a:rPr lang="en-US" sz="1500" kern="1200" dirty="0"/>
            <a:t>Critical Literacy, Technology, and Multilingual Education</a:t>
          </a:r>
        </a:p>
      </dsp:txBody>
      <dsp:txXfrm>
        <a:off x="41886" y="957482"/>
        <a:ext cx="2971596" cy="774275"/>
      </dsp:txXfrm>
    </dsp:sp>
    <dsp:sp modelId="{396DAF51-31C5-4744-9889-767E789C7AC9}">
      <dsp:nvSpPr>
        <dsp:cNvPr id="0" name=""/>
        <dsp:cNvSpPr/>
      </dsp:nvSpPr>
      <dsp:spPr>
        <a:xfrm rot="5400000">
          <a:off x="5428033" y="-470313"/>
          <a:ext cx="686438" cy="5431767"/>
        </a:xfrm>
        <a:prstGeom prst="round2SameRect">
          <a:avLst/>
        </a:prstGeom>
        <a:solidFill>
          <a:schemeClr val="accent4">
            <a:alpha val="90000"/>
            <a:tint val="55000"/>
            <a:hueOff val="0"/>
            <a:satOff val="0"/>
            <a:lumOff val="0"/>
            <a:alphaOff val="0"/>
          </a:schemeClr>
        </a:solidFill>
        <a:ln w="25400" cap="flat" cmpd="sng" algn="ctr">
          <a:solidFill>
            <a:schemeClr val="accent4">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None/>
          </a:pPr>
          <a:r>
            <a:rPr lang="en-US" sz="1400" kern="1200" dirty="0"/>
            <a:t>Subject Matter Teaching –ELA, SS, Languages, Art, Music, HPE, Science, Math, Theater, STEM, Driver’s ED, Environmental Studies, and the Holocaust &amp; Genocide</a:t>
          </a:r>
        </a:p>
      </dsp:txBody>
      <dsp:txXfrm rot="-5400000">
        <a:off x="3055369" y="1935860"/>
        <a:ext cx="5398258" cy="619420"/>
      </dsp:txXfrm>
    </dsp:sp>
    <dsp:sp modelId="{9B38064D-A1A5-4D81-8932-F053613D08DD}">
      <dsp:nvSpPr>
        <dsp:cNvPr id="0" name=""/>
        <dsp:cNvSpPr/>
      </dsp:nvSpPr>
      <dsp:spPr>
        <a:xfrm>
          <a:off x="0" y="1816546"/>
          <a:ext cx="3055368" cy="858047"/>
        </a:xfrm>
        <a:prstGeom prst="roundRect">
          <a:avLst/>
        </a:prstGeom>
        <a:solidFill>
          <a:schemeClr val="accent4">
            <a:shade val="50000"/>
            <a:hueOff val="-265684"/>
            <a:satOff val="-65242"/>
            <a:lumOff val="509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CATE-Dr. Wieman</a:t>
          </a:r>
        </a:p>
        <a:p>
          <a:pPr marL="0" lvl="0" indent="0" algn="ctr" defTabSz="666750">
            <a:lnSpc>
              <a:spcPct val="90000"/>
            </a:lnSpc>
            <a:spcBef>
              <a:spcPct val="0"/>
            </a:spcBef>
            <a:spcAft>
              <a:spcPct val="35000"/>
            </a:spcAft>
            <a:buNone/>
          </a:pPr>
          <a:r>
            <a:rPr lang="en-US" sz="1500" kern="1200" dirty="0"/>
            <a:t>Content Area Teacher Education</a:t>
          </a:r>
        </a:p>
      </dsp:txBody>
      <dsp:txXfrm>
        <a:off x="41886" y="1858432"/>
        <a:ext cx="2971596" cy="774275"/>
      </dsp:txXfrm>
    </dsp:sp>
    <dsp:sp modelId="{9832C2E8-0C33-477A-932B-D6D0BC935A14}">
      <dsp:nvSpPr>
        <dsp:cNvPr id="0" name=""/>
        <dsp:cNvSpPr/>
      </dsp:nvSpPr>
      <dsp:spPr>
        <a:xfrm>
          <a:off x="0" y="2717496"/>
          <a:ext cx="3055368" cy="858047"/>
        </a:xfrm>
        <a:prstGeom prst="roundRect">
          <a:avLst/>
        </a:prstGeom>
        <a:solidFill>
          <a:schemeClr val="accent4">
            <a:shade val="50000"/>
            <a:hueOff val="-265684"/>
            <a:satOff val="-65242"/>
            <a:lumOff val="509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WISE- Drs. Morettini and Accardo</a:t>
          </a:r>
        </a:p>
        <a:p>
          <a:pPr marL="0" lvl="0" indent="0" algn="ctr" defTabSz="666750">
            <a:lnSpc>
              <a:spcPct val="90000"/>
            </a:lnSpc>
            <a:spcBef>
              <a:spcPct val="0"/>
            </a:spcBef>
            <a:spcAft>
              <a:spcPct val="35000"/>
            </a:spcAft>
            <a:buNone/>
          </a:pPr>
          <a:r>
            <a:rPr lang="en-US" sz="1500" kern="1200" dirty="0"/>
            <a:t>Wellness and Inclusive Services in Education</a:t>
          </a:r>
        </a:p>
      </dsp:txBody>
      <dsp:txXfrm>
        <a:off x="41886" y="2759382"/>
        <a:ext cx="2971596" cy="774275"/>
      </dsp:txXfrm>
    </dsp:sp>
    <dsp:sp modelId="{56B466AC-CC33-475A-B503-37D6A8A7C457}">
      <dsp:nvSpPr>
        <dsp:cNvPr id="0" name=""/>
        <dsp:cNvSpPr/>
      </dsp:nvSpPr>
      <dsp:spPr>
        <a:xfrm>
          <a:off x="0" y="3618446"/>
          <a:ext cx="3055368" cy="858047"/>
        </a:xfrm>
        <a:prstGeom prst="roundRect">
          <a:avLst/>
        </a:prstGeom>
        <a:solidFill>
          <a:schemeClr val="accent4">
            <a:shade val="50000"/>
            <a:hueOff val="-132842"/>
            <a:satOff val="-32621"/>
            <a:lumOff val="254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ELAR-Dr. Mitani</a:t>
          </a:r>
        </a:p>
        <a:p>
          <a:pPr marL="0" lvl="0" indent="0" algn="ctr" defTabSz="666750">
            <a:lnSpc>
              <a:spcPct val="90000"/>
            </a:lnSpc>
            <a:spcBef>
              <a:spcPct val="0"/>
            </a:spcBef>
            <a:spcAft>
              <a:spcPct val="35000"/>
            </a:spcAft>
            <a:buNone/>
          </a:pPr>
          <a:r>
            <a:rPr lang="en-US" sz="1500" kern="1200" dirty="0"/>
            <a:t>Educational Leadership, Administration, and Research</a:t>
          </a:r>
        </a:p>
      </dsp:txBody>
      <dsp:txXfrm>
        <a:off x="41886" y="3660332"/>
        <a:ext cx="2971596" cy="77427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0"/>
            <a:ext cx="3037840" cy="464820"/>
          </a:xfrm>
          <a:prstGeom prst="rect">
            <a:avLst/>
          </a:prstGeom>
          <a:noFill/>
          <a:ln>
            <a:noFill/>
          </a:ln>
        </p:spPr>
        <p:txBody>
          <a:bodyPr spcFirstLastPara="1" wrap="square" lIns="91550" tIns="45775" rIns="91550" bIns="457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 name="Google Shape;5;n"/>
          <p:cNvSpPr txBox="1">
            <a:spLocks noGrp="1"/>
          </p:cNvSpPr>
          <p:nvPr>
            <p:ph type="body" idx="1"/>
          </p:nvPr>
        </p:nvSpPr>
        <p:spPr>
          <a:xfrm>
            <a:off x="701041" y="4415790"/>
            <a:ext cx="5608320" cy="4183380"/>
          </a:xfrm>
          <a:prstGeom prst="rect">
            <a:avLst/>
          </a:prstGeom>
          <a:noFill/>
          <a:ln>
            <a:noFill/>
          </a:ln>
        </p:spPr>
        <p:txBody>
          <a:bodyPr spcFirstLastPara="1" wrap="square" lIns="91550" tIns="45775" rIns="91550" bIns="457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6" name="Google Shape;6;n"/>
          <p:cNvSpPr txBox="1">
            <a:spLocks noGrp="1"/>
          </p:cNvSpPr>
          <p:nvPr>
            <p:ph type="ftr" idx="11"/>
          </p:nvPr>
        </p:nvSpPr>
        <p:spPr>
          <a:xfrm>
            <a:off x="2" y="8829967"/>
            <a:ext cx="3037840" cy="464820"/>
          </a:xfrm>
          <a:prstGeom prst="rect">
            <a:avLst/>
          </a:prstGeom>
          <a:noFill/>
          <a:ln>
            <a:noFill/>
          </a:ln>
        </p:spPr>
        <p:txBody>
          <a:bodyPr spcFirstLastPara="1" wrap="square" lIns="91550" tIns="45775" rIns="91550" bIns="457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 name="Google Shape;62;p1:notes"/>
          <p:cNvSpPr txBox="1">
            <a:spLocks noGrp="1"/>
          </p:cNvSpPr>
          <p:nvPr>
            <p:ph type="body" idx="1"/>
          </p:nvPr>
        </p:nvSpPr>
        <p:spPr>
          <a:xfrm>
            <a:off x="701041" y="4415790"/>
            <a:ext cx="5608320" cy="4183380"/>
          </a:xfrm>
          <a:prstGeom prst="rect">
            <a:avLst/>
          </a:prstGeom>
          <a:noFill/>
          <a:ln>
            <a:noFill/>
          </a:ln>
        </p:spPr>
        <p:txBody>
          <a:bodyPr spcFirstLastPara="1" wrap="square" lIns="91550" tIns="45775" rIns="91550" bIns="457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3" name="Google Shape;63;p1:notes"/>
          <p:cNvSpPr txBox="1">
            <a:spLocks noGrp="1"/>
          </p:cNvSpPr>
          <p:nvPr>
            <p:ph type="sldNum" idx="12"/>
          </p:nvPr>
        </p:nvSpPr>
        <p:spPr>
          <a:xfrm>
            <a:off x="3970939" y="8829967"/>
            <a:ext cx="3037840" cy="464820"/>
          </a:xfrm>
          <a:prstGeom prst="rect">
            <a:avLst/>
          </a:prstGeom>
          <a:noFill/>
          <a:ln>
            <a:noFill/>
          </a:ln>
        </p:spPr>
        <p:txBody>
          <a:bodyPr spcFirstLastPara="1" wrap="square" lIns="89975" tIns="44975" rIns="89975" bIns="44975" anchor="t" anchorCtr="0">
            <a:noAutofit/>
          </a:bodyPr>
          <a:lstStyle/>
          <a:p>
            <a:pPr marL="0" marR="0" lvl="0" indent="0" algn="l" rtl="0">
              <a:spcBef>
                <a:spcPts val="0"/>
              </a:spcBef>
              <a:spcAft>
                <a:spcPts val="0"/>
              </a:spcAft>
              <a:buNone/>
            </a:pPr>
            <a:fld id="{00000000-1234-1234-1234-123412341234}" type="slidenum">
              <a:rPr lang="en-US" sz="1800" b="0" i="0" u="none" strike="noStrike" cap="none">
                <a:solidFill>
                  <a:srgbClr val="000000"/>
                </a:solidFill>
                <a:latin typeface="Calibri"/>
                <a:ea typeface="Calibri"/>
                <a:cs typeface="Calibri"/>
                <a:sym typeface="Calibri"/>
              </a:rPr>
              <a:t>1</a:t>
            </a:fld>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8:notes"/>
          <p:cNvSpPr txBox="1">
            <a:spLocks noGrp="1"/>
          </p:cNvSpPr>
          <p:nvPr>
            <p:ph type="body" idx="1"/>
          </p:nvPr>
        </p:nvSpPr>
        <p:spPr>
          <a:xfrm>
            <a:off x="701041" y="4415790"/>
            <a:ext cx="5608472" cy="418350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128" name="Google Shape;128;p3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9: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135" name="Google Shape;135;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1: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148" name="Google Shape;148;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2: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154" name="Google Shape;154;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8: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188" name="Google Shape;188;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9: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194" name="Google Shape;194;p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0: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dirty="0"/>
          </a:p>
        </p:txBody>
      </p:sp>
      <p:sp>
        <p:nvSpPr>
          <p:cNvPr id="141" name="Google Shape;141;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3: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161" name="Google Shape;161;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4: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167" name="Google Shape;167;p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5: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173" name="Google Shape;173;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69" name="Google Shape;69;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6: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178" name="Google Shape;178;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7: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183" name="Google Shape;183;p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20:notes"/>
          <p:cNvSpPr txBox="1">
            <a:spLocks noGrp="1"/>
          </p:cNvSpPr>
          <p:nvPr>
            <p:ph type="body" idx="1"/>
          </p:nvPr>
        </p:nvSpPr>
        <p:spPr>
          <a:xfrm>
            <a:off x="701041" y="4415790"/>
            <a:ext cx="5608320" cy="4183380"/>
          </a:xfrm>
          <a:prstGeom prst="rect">
            <a:avLst/>
          </a:prstGeom>
          <a:noFill/>
          <a:ln>
            <a:noFill/>
          </a:ln>
        </p:spPr>
        <p:txBody>
          <a:bodyPr spcFirstLastPara="1" wrap="square" lIns="91550" tIns="45775" rIns="91550" bIns="457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Current education information is available at the SLRC through library media, professional journals, video/DVD collections, and access to on-line research relevant to educators and parents having responsibility for children and youth with disabilities ages 3-21.</a:t>
            </a:r>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Materials Circulation Services</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LRC maintains and loan an extensive collection of professional books, in-service/pre-service training resources, activity books, videos/DVDs and instructional materials to support all areas of the general education curriculum.  </a:t>
            </a:r>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Production Services</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Ideas are available for the development of teacher and parent-made learning materials.  Services include lettering machines, laminating, transparency making, button making, poster making and photocopying. Supplies are available for purchase (</a:t>
            </a:r>
            <a:r>
              <a:rPr lang="en-US" sz="1200" b="1" i="1" u="sng" strike="noStrike" cap="none">
                <a:solidFill>
                  <a:srgbClr val="FF0000"/>
                </a:solidFill>
                <a:latin typeface="Calibri"/>
                <a:ea typeface="Calibri"/>
                <a:cs typeface="Calibri"/>
                <a:sym typeface="Calibri"/>
              </a:rPr>
              <a:t>no cost for Rowan College of Education students who hold membership ($2.00 per year)</a:t>
            </a:r>
            <a:endParaRPr sz="1200" b="1" i="1" u="sng" strike="noStrike" cap="none">
              <a:solidFill>
                <a:srgbClr val="FF0000"/>
              </a:solidFill>
              <a:latin typeface="Calibri"/>
              <a:ea typeface="Calibri"/>
              <a:cs typeface="Calibri"/>
              <a:sym typeface="Calibri"/>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Mobile Outreach Services</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LRC operates a Mobile Outreach service for delivery of resources within its region.  The van delivers a variety of classroom materials and professional resources (videos/DVDs, games, books, and kits) to participating teachers/service providers.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1: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208" name="Google Shape;208;p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2: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215" name="Google Shape;215;p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3: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221" name="Google Shape;221;p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ebaa033d39_0_3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ebaa033d39_0_36:notes"/>
          <p:cNvSpPr txBox="1">
            <a:spLocks noGrp="1"/>
          </p:cNvSpPr>
          <p:nvPr>
            <p:ph type="body" idx="1"/>
          </p:nvPr>
        </p:nvSpPr>
        <p:spPr>
          <a:xfrm>
            <a:off x="701041" y="4415790"/>
            <a:ext cx="5608472" cy="418350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7: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r>
              <a:rPr lang="en-US"/>
              <a:t>Tk20 is the assessment management system used by Rowan’s College of Education. It is the place where we collect and store all assessment data for our programs, including all key assessments, clinical placement data, and dispositions data.</a:t>
            </a:r>
            <a:endParaRPr/>
          </a:p>
          <a:p>
            <a:pPr marL="0" lvl="0" indent="0" algn="l" rtl="0">
              <a:spcBef>
                <a:spcPts val="0"/>
              </a:spcBef>
              <a:spcAft>
                <a:spcPts val="0"/>
              </a:spcAft>
              <a:buNone/>
            </a:pPr>
            <a:endParaRPr/>
          </a:p>
          <a:p>
            <a:pPr marL="0" lvl="0" indent="0" algn="l" rtl="0">
              <a:spcBef>
                <a:spcPts val="0"/>
              </a:spcBef>
              <a:spcAft>
                <a:spcPts val="0"/>
              </a:spcAft>
              <a:buNone/>
            </a:pPr>
            <a:r>
              <a:rPr lang="en-US"/>
              <a:t>A key assessment is an assessment that is completed by all students across all sections of an identified course. The students are scored using the same rubric. This process allows us to determine the extent to the program is preparing its students toward selected standards. Key assessments are embedded into selected courses; check with your course facilitator or program coordinator to learn if your course has a key assessment. </a:t>
            </a:r>
            <a:endParaRPr/>
          </a:p>
          <a:p>
            <a:pPr marL="0" lvl="0" indent="0" algn="l" rtl="0">
              <a:spcBef>
                <a:spcPts val="0"/>
              </a:spcBef>
              <a:spcAft>
                <a:spcPts val="0"/>
              </a:spcAft>
              <a:buNone/>
            </a:pPr>
            <a:endParaRPr/>
          </a:p>
          <a:p>
            <a:pPr marL="0" lvl="0" indent="0" algn="l" rtl="0">
              <a:spcBef>
                <a:spcPts val="0"/>
              </a:spcBef>
              <a:spcAft>
                <a:spcPts val="0"/>
              </a:spcAft>
              <a:buNone/>
            </a:pPr>
            <a:r>
              <a:rPr lang="en-US"/>
              <a:t>All key assessments are sent to students and their faculty member through Tk20. If you are new to Tk20 and would like a demo, please contact Bruce Wilson -- his contact information is on a coming slide. </a:t>
            </a:r>
            <a:endParaRPr/>
          </a:p>
        </p:txBody>
      </p:sp>
      <p:sp>
        <p:nvSpPr>
          <p:cNvPr id="246" name="Google Shape;246;p2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4: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226" name="Google Shape;226;p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5: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233" name="Google Shape;233;p2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76" name="Google Shape;76;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6: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r>
              <a:rPr lang="en-US"/>
              <a:t>The James Hall Technology Office is now operating with fewer student workers and less hours per week. If you have an immediate technology need for your classroom or Rowan owned computer, please contact Rowan’s Information Resources and Technology Office at the email or phone number of the screen.</a:t>
            </a:r>
            <a:endParaRPr/>
          </a:p>
        </p:txBody>
      </p:sp>
      <p:sp>
        <p:nvSpPr>
          <p:cNvPr id="239" name="Google Shape;239;p2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8: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r>
              <a:rPr lang="en-US"/>
              <a:t>As the assessment management systems for the College of Education, Tk20 is the  place where we collect and store all assessment data for our programs, including all key assessments, clinical placement data, and dispositions data.</a:t>
            </a:r>
            <a:endParaRPr/>
          </a:p>
          <a:p>
            <a:pPr marL="0" lvl="0" indent="0" algn="l" rtl="0">
              <a:spcBef>
                <a:spcPts val="0"/>
              </a:spcBef>
              <a:spcAft>
                <a:spcPts val="0"/>
              </a:spcAft>
              <a:buNone/>
            </a:pPr>
            <a:endParaRPr/>
          </a:p>
          <a:p>
            <a:pPr marL="0" lvl="0" indent="0" algn="l" rtl="0">
              <a:spcBef>
                <a:spcPts val="0"/>
              </a:spcBef>
              <a:spcAft>
                <a:spcPts val="0"/>
              </a:spcAft>
              <a:buNone/>
            </a:pPr>
            <a:r>
              <a:rPr lang="en-US"/>
              <a:t>The assessments are sent out to candidates and their associated faculty members, university supervisors, and / or clinical placement mentors through Tk20. The faculty, supervisor, or mentor then evaluate the candidate directly within Tk20. </a:t>
            </a:r>
            <a:endParaRPr/>
          </a:p>
          <a:p>
            <a:pPr marL="0" lvl="0" indent="0" algn="l" rtl="0">
              <a:spcBef>
                <a:spcPts val="0"/>
              </a:spcBef>
              <a:spcAft>
                <a:spcPts val="0"/>
              </a:spcAft>
              <a:buNone/>
            </a:pPr>
            <a:endParaRPr/>
          </a:p>
          <a:p>
            <a:pPr marL="0" lvl="0" indent="0" algn="l" rtl="0">
              <a:spcBef>
                <a:spcPts val="0"/>
              </a:spcBef>
              <a:spcAft>
                <a:spcPts val="0"/>
              </a:spcAft>
              <a:buNone/>
            </a:pPr>
            <a:r>
              <a:rPr lang="en-US"/>
              <a:t>Evaluation data are to be entered within one week after the end of the course. Please make every effort to ensure that your data are entered timely. Faculty will receive a reminder 1 week prior to the end of the semester, during the last week of the semester, and for those who have outstanding data, one week after the end of the semester. After that time, program coordinators and department chairs will be notified of the missing data entries.</a:t>
            </a:r>
            <a:endParaRPr/>
          </a:p>
        </p:txBody>
      </p:sp>
      <p:sp>
        <p:nvSpPr>
          <p:cNvPr id="254" name="Google Shape;254;p2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30: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r>
              <a:rPr lang="en-US"/>
              <a:t>If you are new to Tk20 and would like a demo, please contact Bruce -- his contact information is on the screen.</a:t>
            </a:r>
            <a:endParaRPr/>
          </a:p>
        </p:txBody>
      </p:sp>
      <p:sp>
        <p:nvSpPr>
          <p:cNvPr id="267" name="Google Shape;267;p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9: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261" name="Google Shape;261;p2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1: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274" name="Google Shape;274;p3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32: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280" name="Google Shape;280;p3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3: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286" name="Google Shape;286;p3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34: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292" name="Google Shape;292;p3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35: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298" name="Google Shape;298;p3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36:notes"/>
          <p:cNvSpPr txBox="1">
            <a:spLocks noGrp="1"/>
          </p:cNvSpPr>
          <p:nvPr>
            <p:ph type="body" idx="1"/>
          </p:nvPr>
        </p:nvSpPr>
        <p:spPr>
          <a:xfrm>
            <a:off x="701041" y="4415790"/>
            <a:ext cx="5608320" cy="4183380"/>
          </a:xfrm>
          <a:prstGeom prst="rect">
            <a:avLst/>
          </a:prstGeom>
          <a:noFill/>
          <a:ln>
            <a:noFill/>
          </a:ln>
        </p:spPr>
        <p:txBody>
          <a:bodyPr spcFirstLastPara="1" wrap="square" lIns="91550" tIns="45775" rIns="91550" bIns="45775" anchor="t" anchorCtr="0">
            <a:noAutofit/>
          </a:bodyPr>
          <a:lstStyle/>
          <a:p>
            <a:pPr marL="0" marR="0" lvl="0" indent="0" algn="l" rtl="0">
              <a:spcBef>
                <a:spcPts val="0"/>
              </a:spcBef>
              <a:spcAft>
                <a:spcPts val="0"/>
              </a:spcAft>
              <a:buNone/>
            </a:pPr>
            <a:r>
              <a:rPr lang="en-US"/>
              <a:t>edTPA is a </a:t>
            </a:r>
            <a:r>
              <a:rPr lang="en-US" sz="1200" b="0" i="0" u="none" strike="noStrike" cap="none">
                <a:solidFill>
                  <a:schemeClr val="dk1"/>
                </a:solidFill>
                <a:latin typeface="Calibri"/>
                <a:ea typeface="Calibri"/>
                <a:cs typeface="Calibri"/>
                <a:sym typeface="Calibri"/>
              </a:rPr>
              <a:t>discipline specific </a:t>
            </a:r>
            <a:r>
              <a:rPr lang="en-US"/>
              <a:t>performance</a:t>
            </a:r>
            <a:r>
              <a:rPr lang="en-US" sz="1200" b="0" i="0" u="none" strike="noStrike" cap="none">
                <a:solidFill>
                  <a:schemeClr val="dk1"/>
                </a:solidFill>
                <a:latin typeface="Calibri"/>
                <a:ea typeface="Calibri"/>
                <a:cs typeface="Calibri"/>
                <a:sym typeface="Calibri"/>
              </a:rPr>
              <a:t> based assessment designed to </a:t>
            </a:r>
            <a:r>
              <a:rPr lang="en-US"/>
              <a:t>evaluate a </a:t>
            </a:r>
            <a:r>
              <a:rPr lang="en-US" sz="1200" b="0" i="0" u="none" strike="noStrike" cap="none">
                <a:solidFill>
                  <a:schemeClr val="dk1"/>
                </a:solidFill>
                <a:latin typeface="Calibri"/>
                <a:ea typeface="Calibri"/>
                <a:cs typeface="Calibri"/>
                <a:sym typeface="Calibri"/>
              </a:rPr>
              <a:t>teacher candidate’s readiness to teach.  </a:t>
            </a:r>
            <a:r>
              <a:rPr lang="en-US"/>
              <a:t>This is a capstone project that is completed during the second semester of clinical practice (full-time semester). The assessment is s</a:t>
            </a:r>
            <a:r>
              <a:rPr lang="en-US" sz="1200" b="0" i="0" u="none" strike="noStrike" cap="none">
                <a:solidFill>
                  <a:schemeClr val="dk1"/>
                </a:solidFill>
                <a:latin typeface="Calibri"/>
                <a:ea typeface="Calibri"/>
                <a:cs typeface="Calibri"/>
                <a:sym typeface="Calibri"/>
              </a:rPr>
              <a:t>cored by teacher educators and P12 teachers</a:t>
            </a:r>
            <a:r>
              <a:rPr lang="en-US"/>
              <a:t> throughout the country.</a:t>
            </a:r>
            <a:endParaRPr/>
          </a:p>
        </p:txBody>
      </p:sp>
      <p:sp>
        <p:nvSpPr>
          <p:cNvPr id="306" name="Google Shape;306;p36:notes"/>
          <p:cNvSpPr txBox="1">
            <a:spLocks noGrp="1"/>
          </p:cNvSpPr>
          <p:nvPr>
            <p:ph type="sldNum" idx="12"/>
          </p:nvPr>
        </p:nvSpPr>
        <p:spPr>
          <a:xfrm>
            <a:off x="3957197" y="8685213"/>
            <a:ext cx="3027328"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45</a:t>
            </a:fld>
            <a:endParaRPr sz="18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ebaa033d39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ebaa033d39_0_0:notes"/>
          <p:cNvSpPr txBox="1">
            <a:spLocks noGrp="1"/>
          </p:cNvSpPr>
          <p:nvPr>
            <p:ph type="body" idx="1"/>
          </p:nvPr>
        </p:nvSpPr>
        <p:spPr>
          <a:xfrm>
            <a:off x="701041" y="4415790"/>
            <a:ext cx="5608472" cy="418350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9: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r>
              <a:rPr lang="en-US"/>
              <a:t>We have a number of technological resources for our faculty.  There is an open computer lab on the first floor of James Hall, 1141 that is for use by anyone.</a:t>
            </a:r>
            <a:endParaRPr/>
          </a:p>
          <a:p>
            <a:pPr marL="0" lvl="0" indent="0" algn="l" rtl="0">
              <a:spcBef>
                <a:spcPts val="0"/>
              </a:spcBef>
              <a:spcAft>
                <a:spcPts val="0"/>
              </a:spcAft>
              <a:buNone/>
            </a:pPr>
            <a:endParaRPr/>
          </a:p>
          <a:p>
            <a:pPr marL="0" lvl="0" indent="0" algn="l" rtl="0">
              <a:spcBef>
                <a:spcPts val="0"/>
              </a:spcBef>
              <a:spcAft>
                <a:spcPts val="0"/>
              </a:spcAft>
              <a:buNone/>
            </a:pPr>
            <a:r>
              <a:rPr lang="en-US"/>
              <a:t>Mursion is the virtual teaching program that is used by Rowan University. The program allows teacher candidates an opportunity to practice aspects of teaching, such as delivering a lesson, leading a small group, conferencing with parents, or managing classroom behaviors, in a safe, non-threatening environment. The program uses avatars as the students or parents and are controlled in the background by a real person at Mursion, the owners of the software. The avatars respond (physically and orally) to what the teacher candidates says and does. If you would like more information about this program contact Lori Kroeger at the email on the screen.</a:t>
            </a:r>
            <a:endParaRPr/>
          </a:p>
          <a:p>
            <a:pPr marL="0" lvl="0" indent="0" algn="l" rtl="0">
              <a:spcBef>
                <a:spcPts val="0"/>
              </a:spcBef>
              <a:spcAft>
                <a:spcPts val="0"/>
              </a:spcAft>
              <a:buNone/>
            </a:pPr>
            <a:endParaRPr/>
          </a:p>
          <a:p>
            <a:pPr marL="0" lvl="0" indent="0" algn="l" rtl="0">
              <a:spcBef>
                <a:spcPts val="0"/>
              </a:spcBef>
              <a:spcAft>
                <a:spcPts val="0"/>
              </a:spcAft>
              <a:buNone/>
            </a:pPr>
            <a:r>
              <a:rPr lang="en-US"/>
              <a:t> </a:t>
            </a:r>
            <a:endParaRPr/>
          </a:p>
        </p:txBody>
      </p:sp>
      <p:sp>
        <p:nvSpPr>
          <p:cNvPr id="319" name="Google Shape;319;p3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40: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r>
              <a:rPr lang="en-US"/>
              <a:t>If you need technology support, please contact the Rowan Information Resources and Technology department at the email or phone number on the screen. If you are using a Rowan owned computer, you can also click the Request Support button on your computer. </a:t>
            </a:r>
            <a:endParaRPr/>
          </a:p>
        </p:txBody>
      </p:sp>
      <p:sp>
        <p:nvSpPr>
          <p:cNvPr id="326" name="Google Shape;326;p4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ebaa033d39_0_4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ebaa033d39_0_42:notes"/>
          <p:cNvSpPr txBox="1">
            <a:spLocks noGrp="1"/>
          </p:cNvSpPr>
          <p:nvPr>
            <p:ph type="body" idx="1"/>
          </p:nvPr>
        </p:nvSpPr>
        <p:spPr>
          <a:xfrm>
            <a:off x="701041" y="4415790"/>
            <a:ext cx="5608472" cy="418350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ebaa033d39_0_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ebaa033d39_0_20:notes"/>
          <p:cNvSpPr txBox="1">
            <a:spLocks noGrp="1"/>
          </p:cNvSpPr>
          <p:nvPr>
            <p:ph type="body" idx="1"/>
          </p:nvPr>
        </p:nvSpPr>
        <p:spPr>
          <a:xfrm>
            <a:off x="701041" y="4415790"/>
            <a:ext cx="5608472" cy="418350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ebaa033d39_0_2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ebaa033d39_0_25:notes"/>
          <p:cNvSpPr txBox="1">
            <a:spLocks noGrp="1"/>
          </p:cNvSpPr>
          <p:nvPr>
            <p:ph type="body" idx="1"/>
          </p:nvPr>
        </p:nvSpPr>
        <p:spPr>
          <a:xfrm>
            <a:off x="701041" y="4415790"/>
            <a:ext cx="5608472" cy="418350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41: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372" name="Google Shape;372;p4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91" name="Google Shape;91;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5: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98" name="Google Shape;98;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7: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lnSpc>
                <a:spcPct val="90000"/>
              </a:lnSpc>
              <a:spcBef>
                <a:spcPts val="300"/>
              </a:spcBef>
              <a:spcAft>
                <a:spcPts val="0"/>
              </a:spcAft>
              <a:buNone/>
            </a:pPr>
            <a:r>
              <a:rPr lang="en-US">
                <a:solidFill>
                  <a:srgbClr val="311306"/>
                </a:solidFill>
                <a:latin typeface="Times New Roman"/>
                <a:ea typeface="Times New Roman"/>
                <a:cs typeface="Times New Roman"/>
                <a:sym typeface="Times New Roman"/>
              </a:rPr>
              <a:t>Data administration, collection, and analysis, CAEP accreditation, SPA reports, Title II reports, Graduate programs, TK20/Watermark, Registrar’s Office liaison</a:t>
            </a:r>
            <a:endParaRPr sz="500">
              <a:solidFill>
                <a:srgbClr val="311306"/>
              </a:solidFill>
              <a:latin typeface="Times New Roman"/>
              <a:ea typeface="Times New Roman"/>
              <a:cs typeface="Times New Roman"/>
              <a:sym typeface="Times New Roman"/>
            </a:endParaRPr>
          </a:p>
          <a:p>
            <a:pPr marL="0" lvl="0" indent="0" algn="l" rtl="0">
              <a:lnSpc>
                <a:spcPct val="90000"/>
              </a:lnSpc>
              <a:spcBef>
                <a:spcPts val="300"/>
              </a:spcBef>
              <a:spcAft>
                <a:spcPts val="0"/>
              </a:spcAft>
              <a:buNone/>
            </a:pPr>
            <a:endParaRPr>
              <a:solidFill>
                <a:srgbClr val="311306"/>
              </a:solidFill>
              <a:latin typeface="Times New Roman"/>
              <a:ea typeface="Times New Roman"/>
              <a:cs typeface="Times New Roman"/>
              <a:sym typeface="Times New Roman"/>
            </a:endParaRPr>
          </a:p>
          <a:p>
            <a:pPr marL="0" lvl="0" indent="0" algn="l" rtl="0">
              <a:lnSpc>
                <a:spcPct val="90000"/>
              </a:lnSpc>
              <a:spcBef>
                <a:spcPts val="300"/>
              </a:spcBef>
              <a:spcAft>
                <a:spcPts val="0"/>
              </a:spcAft>
              <a:buNone/>
            </a:pPr>
            <a:r>
              <a:rPr lang="en-US">
                <a:solidFill>
                  <a:srgbClr val="311306"/>
                </a:solidFill>
                <a:latin typeface="Times New Roman"/>
                <a:ea typeface="Times New Roman"/>
                <a:cs typeface="Times New Roman"/>
                <a:sym typeface="Times New Roman"/>
              </a:rPr>
              <a:t>Office of Clinical Experiences, Professional Development School Network, edTPA Performance Assessment, Teacher Pipeline Programs and Recruitment, the Praxis Lab, and the Teacher Education Advisory Council, Teacher Preparation Programs</a:t>
            </a:r>
            <a:endParaRPr/>
          </a:p>
        </p:txBody>
      </p:sp>
      <p:sp>
        <p:nvSpPr>
          <p:cNvPr id="110" name="Google Shape;110;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8:notes"/>
          <p:cNvSpPr txBox="1">
            <a:spLocks noGrp="1"/>
          </p:cNvSpPr>
          <p:nvPr>
            <p:ph type="body" idx="1"/>
          </p:nvPr>
        </p:nvSpPr>
        <p:spPr>
          <a:xfrm>
            <a:off x="701041" y="4415790"/>
            <a:ext cx="5608320" cy="4183380"/>
          </a:xfrm>
          <a:prstGeom prst="rect">
            <a:avLst/>
          </a:prstGeom>
        </p:spPr>
        <p:txBody>
          <a:bodyPr spcFirstLastPara="1" wrap="square" lIns="91550" tIns="45775" rIns="91550" bIns="45775" anchor="t" anchorCtr="0">
            <a:noAutofit/>
          </a:bodyPr>
          <a:lstStyle/>
          <a:p>
            <a:pPr marL="0" lvl="0" indent="0" algn="l" rtl="0">
              <a:spcBef>
                <a:spcPts val="0"/>
              </a:spcBef>
              <a:spcAft>
                <a:spcPts val="0"/>
              </a:spcAft>
              <a:buNone/>
            </a:pPr>
            <a:r>
              <a:rPr lang="en-US"/>
              <a:t>Lori</a:t>
            </a:r>
            <a:endParaRPr/>
          </a:p>
        </p:txBody>
      </p:sp>
      <p:sp>
        <p:nvSpPr>
          <p:cNvPr id="118" name="Google Shape;118;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685800" y="2286000"/>
            <a:ext cx="77724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1pPr>
            <a:lvl2pPr marR="0" lvl="1"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2pPr>
            <a:lvl3pPr marR="0" lvl="2"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3pPr>
            <a:lvl4pPr marR="0" lvl="3"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4pPr>
            <a:lvl5pPr marR="0" lvl="4"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5pPr>
            <a:lvl6pPr marR="0" lvl="5"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6pPr>
            <a:lvl7pPr marR="0" lvl="6"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7pPr>
            <a:lvl8pPr marR="0" lvl="7"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8pPr>
            <a:lvl9pPr marR="0" lvl="8"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9pPr>
          </a:lstStyle>
          <a:p>
            <a:endParaRPr/>
          </a:p>
        </p:txBody>
      </p:sp>
      <p:sp>
        <p:nvSpPr>
          <p:cNvPr id="13" name="Google Shape;13;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chemeClr val="dk1"/>
              </a:buClr>
              <a:buSzPts val="3200"/>
              <a:buFont typeface="Times New Roman"/>
              <a:buNone/>
              <a:defRPr sz="3200" b="0" i="0" u="none" strike="noStrike" cap="none">
                <a:solidFill>
                  <a:schemeClr val="dk1"/>
                </a:solidFill>
                <a:latin typeface="Times New Roman"/>
                <a:ea typeface="Times New Roman"/>
                <a:cs typeface="Times New Roman"/>
                <a:sym typeface="Times New Roman"/>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 name="Google Shape;14;p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 name="Google Shape;16;p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3B1808"/>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3B1808"/>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3B1808"/>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3B1808"/>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3B1808"/>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3B1808"/>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3B1808"/>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3B1808"/>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3B180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2"/>
        <p:cNvGrpSpPr/>
        <p:nvPr/>
      </p:nvGrpSpPr>
      <p:grpSpPr>
        <a:xfrm>
          <a:off x="0" y="0"/>
          <a:ext cx="0" cy="0"/>
          <a:chOff x="0" y="0"/>
          <a:chExt cx="0" cy="0"/>
        </a:xfrm>
      </p:grpSpPr>
      <p:sp>
        <p:nvSpPr>
          <p:cNvPr id="53" name="Google Shape;53;p11"/>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1pPr>
            <a:lvl2pPr marR="0" lvl="1"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2pPr>
            <a:lvl3pPr marR="0" lvl="2"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3pPr>
            <a:lvl4pPr marR="0" lvl="3"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4pPr>
            <a:lvl5pPr marR="0" lvl="4"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5pPr>
            <a:lvl6pPr marR="0" lvl="5"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6pPr>
            <a:lvl7pPr marR="0" lvl="6"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7pPr>
            <a:lvl8pPr marR="0" lvl="7"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8pPr>
            <a:lvl9pPr marR="0" lvl="8"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9pPr>
          </a:lstStyle>
          <a:p>
            <a:endParaRPr/>
          </a:p>
        </p:txBody>
      </p:sp>
      <p:sp>
        <p:nvSpPr>
          <p:cNvPr id="54" name="Google Shape;54;p11"/>
          <p:cNvSpPr txBox="1">
            <a:spLocks noGrp="1"/>
          </p:cNvSpPr>
          <p:nvPr>
            <p:ph type="body" idx="1"/>
          </p:nvPr>
        </p:nvSpPr>
        <p:spPr>
          <a:xfrm rot="5400000">
            <a:off x="2247900" y="-952500"/>
            <a:ext cx="4724400" cy="8610600"/>
          </a:xfrm>
          <a:prstGeom prst="rect">
            <a:avLst/>
          </a:prstGeom>
          <a:noFill/>
          <a:ln>
            <a:noFill/>
          </a:ln>
        </p:spPr>
        <p:txBody>
          <a:bodyPr spcFirstLastPara="1" wrap="square" lIns="0" tIns="0" rIns="0" bIns="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5" name="Google Shape;55;p11"/>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1200" i="1">
                <a:solidFill>
                  <a:schemeClr val="dk1"/>
                </a:solidFill>
                <a:latin typeface="Georgia"/>
                <a:ea typeface="Georgia"/>
                <a:cs typeface="Georgia"/>
                <a:sym typeface="Georgi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6"/>
        <p:cNvGrpSpPr/>
        <p:nvPr/>
      </p:nvGrpSpPr>
      <p:grpSpPr>
        <a:xfrm>
          <a:off x="0" y="0"/>
          <a:ext cx="0" cy="0"/>
          <a:chOff x="0" y="0"/>
          <a:chExt cx="0" cy="0"/>
        </a:xfrm>
      </p:grpSpPr>
      <p:sp>
        <p:nvSpPr>
          <p:cNvPr id="57" name="Google Shape;57;p12"/>
          <p:cNvSpPr txBox="1">
            <a:spLocks noGrp="1"/>
          </p:cNvSpPr>
          <p:nvPr>
            <p:ph type="title"/>
          </p:nvPr>
        </p:nvSpPr>
        <p:spPr>
          <a:xfrm rot="5400000">
            <a:off x="5095875" y="1895475"/>
            <a:ext cx="5486400" cy="215265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1pPr>
            <a:lvl2pPr marR="0" lvl="1"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2pPr>
            <a:lvl3pPr marR="0" lvl="2"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3pPr>
            <a:lvl4pPr marR="0" lvl="3"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4pPr>
            <a:lvl5pPr marR="0" lvl="4"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5pPr>
            <a:lvl6pPr marR="0" lvl="5"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6pPr>
            <a:lvl7pPr marR="0" lvl="6"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7pPr>
            <a:lvl8pPr marR="0" lvl="7"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8pPr>
            <a:lvl9pPr marR="0" lvl="8"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9pPr>
          </a:lstStyle>
          <a:p>
            <a:endParaRPr/>
          </a:p>
        </p:txBody>
      </p:sp>
      <p:sp>
        <p:nvSpPr>
          <p:cNvPr id="58" name="Google Shape;58;p12"/>
          <p:cNvSpPr txBox="1">
            <a:spLocks noGrp="1"/>
          </p:cNvSpPr>
          <p:nvPr>
            <p:ph type="body" idx="1"/>
          </p:nvPr>
        </p:nvSpPr>
        <p:spPr>
          <a:xfrm rot="5400000">
            <a:off x="714375" y="-180975"/>
            <a:ext cx="5486400" cy="6305550"/>
          </a:xfrm>
          <a:prstGeom prst="rect">
            <a:avLst/>
          </a:prstGeom>
          <a:noFill/>
          <a:ln>
            <a:noFill/>
          </a:ln>
        </p:spPr>
        <p:txBody>
          <a:bodyPr spcFirstLastPara="1" wrap="square" lIns="0" tIns="0" rIns="0" bIns="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9" name="Google Shape;59;p12"/>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1200" i="1">
                <a:solidFill>
                  <a:schemeClr val="dk1"/>
                </a:solidFill>
                <a:latin typeface="Georgia"/>
                <a:ea typeface="Georgia"/>
                <a:cs typeface="Georgia"/>
                <a:sym typeface="Georgi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1pPr>
            <a:lvl2pPr marR="0" lvl="1"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2pPr>
            <a:lvl3pPr marR="0" lvl="2"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3pPr>
            <a:lvl4pPr marR="0" lvl="3"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4pPr>
            <a:lvl5pPr marR="0" lvl="4"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5pPr>
            <a:lvl6pPr marR="0" lvl="5"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6pPr>
            <a:lvl7pPr marR="0" lvl="6"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7pPr>
            <a:lvl8pPr marR="0" lvl="7"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8pPr>
            <a:lvl9pPr marR="0" lvl="8"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9pPr>
          </a:lstStyle>
          <a:p>
            <a:endParaRPr/>
          </a:p>
        </p:txBody>
      </p:sp>
      <p:sp>
        <p:nvSpPr>
          <p:cNvPr id="19" name="Google Shape;19;p3"/>
          <p:cNvSpPr txBox="1">
            <a:spLocks noGrp="1"/>
          </p:cNvSpPr>
          <p:nvPr>
            <p:ph type="body" idx="1"/>
          </p:nvPr>
        </p:nvSpPr>
        <p:spPr>
          <a:xfrm>
            <a:off x="304800" y="990600"/>
            <a:ext cx="8610600" cy="4724400"/>
          </a:xfrm>
          <a:prstGeom prst="rect">
            <a:avLst/>
          </a:prstGeom>
          <a:noFill/>
          <a:ln>
            <a:noFill/>
          </a:ln>
        </p:spPr>
        <p:txBody>
          <a:bodyPr spcFirstLastPara="1" wrap="square" lIns="0" tIns="0" rIns="0" bIns="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 name="Google Shape;20;p3"/>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1200" b="0" i="1" u="none" strike="noStrike" cap="none">
                <a:solidFill>
                  <a:schemeClr val="dk1"/>
                </a:solidFill>
                <a:latin typeface="Georgia"/>
                <a:ea typeface="Georgia"/>
                <a:cs typeface="Georgia"/>
                <a:sym typeface="Georgi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722313" y="4406900"/>
            <a:ext cx="7772400" cy="136207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4000" b="1" i="0" u="none" strike="noStrike" cap="none">
                <a:solidFill>
                  <a:schemeClr val="dk2"/>
                </a:solidFill>
                <a:latin typeface="Times New Roman"/>
                <a:ea typeface="Times New Roman"/>
                <a:cs typeface="Times New Roman"/>
                <a:sym typeface="Times New Roman"/>
              </a:defRPr>
            </a:lvl1pPr>
            <a:lvl2pPr marR="0" lvl="1"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2pPr>
            <a:lvl3pPr marR="0" lvl="2"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3pPr>
            <a:lvl4pPr marR="0" lvl="3"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4pPr>
            <a:lvl5pPr marR="0" lvl="4"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5pPr>
            <a:lvl6pPr marR="0" lvl="5"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6pPr>
            <a:lvl7pPr marR="0" lvl="6"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7pPr>
            <a:lvl8pPr marR="0" lvl="7"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8pPr>
            <a:lvl9pPr marR="0" lvl="8"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9pPr>
          </a:lstStyle>
          <a:p>
            <a:endParaRPr/>
          </a:p>
        </p:txBody>
      </p:sp>
      <p:sp>
        <p:nvSpPr>
          <p:cNvPr id="23" name="Google Shape;23;p4"/>
          <p:cNvSpPr txBox="1">
            <a:spLocks noGrp="1"/>
          </p:cNvSpPr>
          <p:nvPr>
            <p:ph type="body" idx="1"/>
          </p:nvPr>
        </p:nvSpPr>
        <p:spPr>
          <a:xfrm>
            <a:off x="722313" y="2906713"/>
            <a:ext cx="7772400" cy="1500187"/>
          </a:xfrm>
          <a:prstGeom prst="rect">
            <a:avLst/>
          </a:prstGeom>
          <a:noFill/>
          <a:ln>
            <a:noFill/>
          </a:ln>
        </p:spPr>
        <p:txBody>
          <a:bodyPr spcFirstLastPara="1" wrap="square" lIns="0" tIns="0" rIns="0" bIns="0" anchor="b" anchorCtr="0">
            <a:noAutofit/>
          </a:bodyPr>
          <a:lstStyle>
            <a:lvl1pPr marL="457200" marR="0" lvl="0" indent="-228600"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24" name="Google Shape;24;p4"/>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1200" b="0" i="1" u="none" strike="noStrike" cap="none">
                <a:solidFill>
                  <a:schemeClr val="dk1"/>
                </a:solidFill>
                <a:latin typeface="Georgia"/>
                <a:ea typeface="Georgia"/>
                <a:cs typeface="Georgia"/>
                <a:sym typeface="Georgi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1pPr>
            <a:lvl2pPr marR="0" lvl="1"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2pPr>
            <a:lvl3pPr marR="0" lvl="2"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3pPr>
            <a:lvl4pPr marR="0" lvl="3"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4pPr>
            <a:lvl5pPr marR="0" lvl="4"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5pPr>
            <a:lvl6pPr marR="0" lvl="5"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6pPr>
            <a:lvl7pPr marR="0" lvl="6"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7pPr>
            <a:lvl8pPr marR="0" lvl="7"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8pPr>
            <a:lvl9pPr marR="0" lvl="8"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9pPr>
          </a:lstStyle>
          <a:p>
            <a:endParaRPr/>
          </a:p>
        </p:txBody>
      </p:sp>
      <p:sp>
        <p:nvSpPr>
          <p:cNvPr id="27" name="Google Shape;27;p5"/>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1200" i="1">
                <a:solidFill>
                  <a:schemeClr val="dk1"/>
                </a:solidFill>
                <a:latin typeface="Georgia"/>
                <a:ea typeface="Georgia"/>
                <a:cs typeface="Georgia"/>
                <a:sym typeface="Georgi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6"/>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1200" i="1">
                <a:solidFill>
                  <a:schemeClr val="dk1"/>
                </a:solidFill>
                <a:latin typeface="Georgia"/>
                <a:ea typeface="Georgia"/>
                <a:cs typeface="Georgia"/>
                <a:sym typeface="Georgi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3600" b="0" i="0" u="none" strike="noStrike" cap="none">
                <a:solidFill>
                  <a:srgbClr val="62260C"/>
                </a:solidFill>
                <a:latin typeface="Times New Roman"/>
                <a:ea typeface="Times New Roman"/>
                <a:cs typeface="Times New Roman"/>
                <a:sym typeface="Times New Roman"/>
              </a:defRPr>
            </a:lvl1pPr>
            <a:lvl2pPr marR="0" lvl="1"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2pPr>
            <a:lvl3pPr marR="0" lvl="2"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3pPr>
            <a:lvl4pPr marR="0" lvl="3"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4pPr>
            <a:lvl5pPr marR="0" lvl="4"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5pPr>
            <a:lvl6pPr marR="0" lvl="5"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6pPr>
            <a:lvl7pPr marR="0" lvl="6"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7pPr>
            <a:lvl8pPr marR="0" lvl="7"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8pPr>
            <a:lvl9pPr marR="0" lvl="8"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9pPr>
          </a:lstStyle>
          <a:p>
            <a:endParaRPr/>
          </a:p>
        </p:txBody>
      </p:sp>
      <p:sp>
        <p:nvSpPr>
          <p:cNvPr id="32" name="Google Shape;32;p7"/>
          <p:cNvSpPr txBox="1">
            <a:spLocks noGrp="1"/>
          </p:cNvSpPr>
          <p:nvPr>
            <p:ph type="body" idx="1"/>
          </p:nvPr>
        </p:nvSpPr>
        <p:spPr>
          <a:xfrm>
            <a:off x="304800" y="990600"/>
            <a:ext cx="4229100" cy="4724400"/>
          </a:xfrm>
          <a:prstGeom prst="rect">
            <a:avLst/>
          </a:prstGeom>
          <a:noFill/>
          <a:ln>
            <a:noFill/>
          </a:ln>
        </p:spPr>
        <p:txBody>
          <a:bodyPr spcFirstLastPara="1" wrap="square" lIns="0" tIns="0" rIns="0" bIns="0" anchor="t" anchorCtr="0">
            <a:noAutofit/>
          </a:bodyPr>
          <a:lstStyle>
            <a:lvl1pPr marL="457200" marR="0" lvl="0" indent="-406400" algn="l" rtl="0">
              <a:spcBef>
                <a:spcPts val="560"/>
              </a:spcBef>
              <a:spcAft>
                <a:spcPts val="0"/>
              </a:spcAft>
              <a:buClr>
                <a:srgbClr val="62260C"/>
              </a:buClr>
              <a:buSzPts val="2800"/>
              <a:buFont typeface="Times New Roman"/>
              <a:buChar char="•"/>
              <a:defRPr sz="2800" b="0" i="0" u="none" strike="noStrike" cap="none">
                <a:solidFill>
                  <a:srgbClr val="62260C"/>
                </a:solidFill>
                <a:latin typeface="Times New Roman"/>
                <a:ea typeface="Times New Roman"/>
                <a:cs typeface="Times New Roman"/>
                <a:sym typeface="Times New Roman"/>
              </a:defRPr>
            </a:lvl1pPr>
            <a:lvl2pPr marL="914400" marR="0" lvl="1" indent="-381000" algn="l" rtl="0">
              <a:spcBef>
                <a:spcPts val="480"/>
              </a:spcBef>
              <a:spcAft>
                <a:spcPts val="0"/>
              </a:spcAft>
              <a:buClr>
                <a:srgbClr val="62260C"/>
              </a:buClr>
              <a:buSzPts val="2400"/>
              <a:buFont typeface="Times New Roman"/>
              <a:buChar char="–"/>
              <a:defRPr sz="2400" b="0" i="0" u="none" strike="noStrike" cap="none">
                <a:solidFill>
                  <a:srgbClr val="62260C"/>
                </a:solidFill>
                <a:latin typeface="Times New Roman"/>
                <a:ea typeface="Times New Roman"/>
                <a:cs typeface="Times New Roman"/>
                <a:sym typeface="Times New Roman"/>
              </a:defRPr>
            </a:lvl2pPr>
            <a:lvl3pPr marL="1371600" marR="0" lvl="2" indent="-355600" algn="l" rtl="0">
              <a:spcBef>
                <a:spcPts val="400"/>
              </a:spcBef>
              <a:spcAft>
                <a:spcPts val="0"/>
              </a:spcAft>
              <a:buClr>
                <a:srgbClr val="62260C"/>
              </a:buClr>
              <a:buSzPts val="2000"/>
              <a:buFont typeface="Times New Roman"/>
              <a:buChar char="•"/>
              <a:defRPr sz="2000" b="0" i="0" u="none" strike="noStrike" cap="none">
                <a:solidFill>
                  <a:srgbClr val="62260C"/>
                </a:solidFill>
                <a:latin typeface="Times New Roman"/>
                <a:ea typeface="Times New Roman"/>
                <a:cs typeface="Times New Roman"/>
                <a:sym typeface="Times New Roman"/>
              </a:defRPr>
            </a:lvl3pPr>
            <a:lvl4pPr marL="1828800" marR="0" lvl="3" indent="-342900" algn="l" rtl="0">
              <a:spcBef>
                <a:spcPts val="360"/>
              </a:spcBef>
              <a:spcAft>
                <a:spcPts val="0"/>
              </a:spcAft>
              <a:buClr>
                <a:srgbClr val="62260C"/>
              </a:buClr>
              <a:buSzPts val="1800"/>
              <a:buFont typeface="Times New Roman"/>
              <a:buChar char="–"/>
              <a:defRPr sz="1800" b="0" i="0" u="none" strike="noStrike" cap="none">
                <a:solidFill>
                  <a:srgbClr val="62260C"/>
                </a:solidFill>
                <a:latin typeface="Times New Roman"/>
                <a:ea typeface="Times New Roman"/>
                <a:cs typeface="Times New Roman"/>
                <a:sym typeface="Times New Roman"/>
              </a:defRPr>
            </a:lvl4pPr>
            <a:lvl5pPr marL="2286000" marR="0" lvl="4" indent="-342900" algn="l" rtl="0">
              <a:spcBef>
                <a:spcPts val="360"/>
              </a:spcBef>
              <a:spcAft>
                <a:spcPts val="0"/>
              </a:spcAft>
              <a:buClr>
                <a:srgbClr val="62260C"/>
              </a:buClr>
              <a:buSzPts val="1800"/>
              <a:buFont typeface="Times New Roman"/>
              <a:buChar char="»"/>
              <a:defRPr sz="1800" b="0" i="0" u="none" strike="noStrike" cap="none">
                <a:solidFill>
                  <a:srgbClr val="62260C"/>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 name="Google Shape;33;p7"/>
          <p:cNvSpPr txBox="1">
            <a:spLocks noGrp="1"/>
          </p:cNvSpPr>
          <p:nvPr>
            <p:ph type="body" idx="2"/>
          </p:nvPr>
        </p:nvSpPr>
        <p:spPr>
          <a:xfrm>
            <a:off x="4686300" y="990600"/>
            <a:ext cx="4229100" cy="4724400"/>
          </a:xfrm>
          <a:prstGeom prst="rect">
            <a:avLst/>
          </a:prstGeom>
          <a:noFill/>
          <a:ln>
            <a:noFill/>
          </a:ln>
        </p:spPr>
        <p:txBody>
          <a:bodyPr spcFirstLastPara="1" wrap="square" lIns="0" tIns="0" rIns="0" bIns="0" anchor="t" anchorCtr="0">
            <a:noAutofit/>
          </a:bodyPr>
          <a:lstStyle>
            <a:lvl1pPr marL="457200" marR="0" lvl="0" indent="-406400" algn="l" rtl="0">
              <a:spcBef>
                <a:spcPts val="560"/>
              </a:spcBef>
              <a:spcAft>
                <a:spcPts val="0"/>
              </a:spcAft>
              <a:buClr>
                <a:srgbClr val="62260C"/>
              </a:buClr>
              <a:buSzPts val="2800"/>
              <a:buFont typeface="Times New Roman"/>
              <a:buChar char="•"/>
              <a:defRPr sz="2800" b="0" i="0" u="none" strike="noStrike" cap="none">
                <a:solidFill>
                  <a:srgbClr val="62260C"/>
                </a:solidFill>
                <a:latin typeface="Times New Roman"/>
                <a:ea typeface="Times New Roman"/>
                <a:cs typeface="Times New Roman"/>
                <a:sym typeface="Times New Roman"/>
              </a:defRPr>
            </a:lvl1pPr>
            <a:lvl2pPr marL="914400" marR="0" lvl="1" indent="-381000" algn="l" rtl="0">
              <a:spcBef>
                <a:spcPts val="480"/>
              </a:spcBef>
              <a:spcAft>
                <a:spcPts val="0"/>
              </a:spcAft>
              <a:buClr>
                <a:srgbClr val="62260C"/>
              </a:buClr>
              <a:buSzPts val="2400"/>
              <a:buFont typeface="Times New Roman"/>
              <a:buChar char="–"/>
              <a:defRPr sz="2400" b="0" i="0" u="none" strike="noStrike" cap="none">
                <a:solidFill>
                  <a:srgbClr val="62260C"/>
                </a:solidFill>
                <a:latin typeface="Times New Roman"/>
                <a:ea typeface="Times New Roman"/>
                <a:cs typeface="Times New Roman"/>
                <a:sym typeface="Times New Roman"/>
              </a:defRPr>
            </a:lvl2pPr>
            <a:lvl3pPr marL="1371600" marR="0" lvl="2" indent="-355600" algn="l" rtl="0">
              <a:spcBef>
                <a:spcPts val="400"/>
              </a:spcBef>
              <a:spcAft>
                <a:spcPts val="0"/>
              </a:spcAft>
              <a:buClr>
                <a:srgbClr val="62260C"/>
              </a:buClr>
              <a:buSzPts val="2000"/>
              <a:buFont typeface="Times New Roman"/>
              <a:buChar char="•"/>
              <a:defRPr sz="2000" b="0" i="0" u="none" strike="noStrike" cap="none">
                <a:solidFill>
                  <a:srgbClr val="62260C"/>
                </a:solidFill>
                <a:latin typeface="Times New Roman"/>
                <a:ea typeface="Times New Roman"/>
                <a:cs typeface="Times New Roman"/>
                <a:sym typeface="Times New Roman"/>
              </a:defRPr>
            </a:lvl3pPr>
            <a:lvl4pPr marL="1828800" marR="0" lvl="3" indent="-342900" algn="l" rtl="0">
              <a:spcBef>
                <a:spcPts val="360"/>
              </a:spcBef>
              <a:spcAft>
                <a:spcPts val="0"/>
              </a:spcAft>
              <a:buClr>
                <a:srgbClr val="62260C"/>
              </a:buClr>
              <a:buSzPts val="1800"/>
              <a:buFont typeface="Times New Roman"/>
              <a:buChar char="–"/>
              <a:defRPr sz="1800" b="0" i="0" u="none" strike="noStrike" cap="none">
                <a:solidFill>
                  <a:srgbClr val="62260C"/>
                </a:solidFill>
                <a:latin typeface="Times New Roman"/>
                <a:ea typeface="Times New Roman"/>
                <a:cs typeface="Times New Roman"/>
                <a:sym typeface="Times New Roman"/>
              </a:defRPr>
            </a:lvl4pPr>
            <a:lvl5pPr marL="2286000" marR="0" lvl="4" indent="-342900" algn="l" rtl="0">
              <a:spcBef>
                <a:spcPts val="360"/>
              </a:spcBef>
              <a:spcAft>
                <a:spcPts val="0"/>
              </a:spcAft>
              <a:buClr>
                <a:srgbClr val="62260C"/>
              </a:buClr>
              <a:buSzPts val="1800"/>
              <a:buFont typeface="Times New Roman"/>
              <a:buChar char="»"/>
              <a:defRPr sz="1800" b="0" i="0" u="none" strike="noStrike" cap="none">
                <a:solidFill>
                  <a:srgbClr val="62260C"/>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 name="Google Shape;34;p7"/>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1200" i="1">
                <a:solidFill>
                  <a:srgbClr val="62260C"/>
                </a:solidFill>
                <a:latin typeface="Georgia"/>
                <a:ea typeface="Georgia"/>
                <a:cs typeface="Georgia"/>
                <a:sym typeface="Georgi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57200" y="274638"/>
            <a:ext cx="8229600" cy="1143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1pPr>
            <a:lvl2pPr marR="0" lvl="1"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2pPr>
            <a:lvl3pPr marR="0" lvl="2"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3pPr>
            <a:lvl4pPr marR="0" lvl="3"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4pPr>
            <a:lvl5pPr marR="0" lvl="4"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5pPr>
            <a:lvl6pPr marR="0" lvl="5"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6pPr>
            <a:lvl7pPr marR="0" lvl="6"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7pPr>
            <a:lvl8pPr marR="0" lvl="7"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8pPr>
            <a:lvl9pPr marR="0" lvl="8"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9pPr>
          </a:lstStyle>
          <a:p>
            <a:endParaRPr/>
          </a:p>
        </p:txBody>
      </p:sp>
      <p:sp>
        <p:nvSpPr>
          <p:cNvPr id="37" name="Google Shape;37;p8"/>
          <p:cNvSpPr txBox="1">
            <a:spLocks noGrp="1"/>
          </p:cNvSpPr>
          <p:nvPr>
            <p:ph type="body" idx="1"/>
          </p:nvPr>
        </p:nvSpPr>
        <p:spPr>
          <a:xfrm>
            <a:off x="457200" y="1535113"/>
            <a:ext cx="4040188" cy="639762"/>
          </a:xfrm>
          <a:prstGeom prst="rect">
            <a:avLst/>
          </a:prstGeom>
          <a:noFill/>
          <a:ln>
            <a:noFill/>
          </a:ln>
        </p:spPr>
        <p:txBody>
          <a:bodyPr spcFirstLastPara="1" wrap="square" lIns="0" tIns="0" rIns="0" bIns="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8" name="Google Shape;38;p8"/>
          <p:cNvSpPr txBox="1">
            <a:spLocks noGrp="1"/>
          </p:cNvSpPr>
          <p:nvPr>
            <p:ph type="body" idx="2"/>
          </p:nvPr>
        </p:nvSpPr>
        <p:spPr>
          <a:xfrm>
            <a:off x="457200" y="2174875"/>
            <a:ext cx="4040188" cy="3951288"/>
          </a:xfrm>
          <a:prstGeom prst="rect">
            <a:avLst/>
          </a:prstGeom>
          <a:noFill/>
          <a:ln>
            <a:noFill/>
          </a:ln>
        </p:spPr>
        <p:txBody>
          <a:bodyPr spcFirstLastPara="1" wrap="square" lIns="0" tIns="0" rIns="0" bIns="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9" name="Google Shape;39;p8"/>
          <p:cNvSpPr txBox="1">
            <a:spLocks noGrp="1"/>
          </p:cNvSpPr>
          <p:nvPr>
            <p:ph type="body" idx="3"/>
          </p:nvPr>
        </p:nvSpPr>
        <p:spPr>
          <a:xfrm>
            <a:off x="4645025" y="1535113"/>
            <a:ext cx="4041775" cy="639762"/>
          </a:xfrm>
          <a:prstGeom prst="rect">
            <a:avLst/>
          </a:prstGeom>
          <a:noFill/>
          <a:ln>
            <a:noFill/>
          </a:ln>
        </p:spPr>
        <p:txBody>
          <a:bodyPr spcFirstLastPara="1" wrap="square" lIns="0" tIns="0" rIns="0" bIns="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0" name="Google Shape;40;p8"/>
          <p:cNvSpPr txBox="1">
            <a:spLocks noGrp="1"/>
          </p:cNvSpPr>
          <p:nvPr>
            <p:ph type="body" idx="4"/>
          </p:nvPr>
        </p:nvSpPr>
        <p:spPr>
          <a:xfrm>
            <a:off x="4645025" y="2174875"/>
            <a:ext cx="4041775" cy="3951288"/>
          </a:xfrm>
          <a:prstGeom prst="rect">
            <a:avLst/>
          </a:prstGeom>
          <a:noFill/>
          <a:ln>
            <a:noFill/>
          </a:ln>
        </p:spPr>
        <p:txBody>
          <a:bodyPr spcFirstLastPara="1" wrap="square" lIns="0" tIns="0" rIns="0" bIns="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1" name="Google Shape;41;p8"/>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1200" i="1">
                <a:solidFill>
                  <a:schemeClr val="dk1"/>
                </a:solidFill>
                <a:latin typeface="Georgia"/>
                <a:ea typeface="Georgia"/>
                <a:cs typeface="Georgia"/>
                <a:sym typeface="Georgi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457200" y="273050"/>
            <a:ext cx="3008313" cy="116205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000" b="1" i="0" u="none" strike="noStrike" cap="none">
                <a:solidFill>
                  <a:schemeClr val="dk2"/>
                </a:solidFill>
                <a:latin typeface="Trebuchet MS"/>
                <a:ea typeface="Trebuchet MS"/>
                <a:cs typeface="Trebuchet MS"/>
                <a:sym typeface="Trebuchet MS"/>
              </a:defRPr>
            </a:lvl1pPr>
            <a:lvl2pPr marR="0" lvl="1"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2pPr>
            <a:lvl3pPr marR="0" lvl="2"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3pPr>
            <a:lvl4pPr marR="0" lvl="3"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4pPr>
            <a:lvl5pPr marR="0" lvl="4"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5pPr>
            <a:lvl6pPr marR="0" lvl="5"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6pPr>
            <a:lvl7pPr marR="0" lvl="6"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7pPr>
            <a:lvl8pPr marR="0" lvl="7"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8pPr>
            <a:lvl9pPr marR="0" lvl="8"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9pPr>
          </a:lstStyle>
          <a:p>
            <a:endParaRPr/>
          </a:p>
        </p:txBody>
      </p:sp>
      <p:sp>
        <p:nvSpPr>
          <p:cNvPr id="44" name="Google Shape;44;p9"/>
          <p:cNvSpPr txBox="1">
            <a:spLocks noGrp="1"/>
          </p:cNvSpPr>
          <p:nvPr>
            <p:ph type="body" idx="1"/>
          </p:nvPr>
        </p:nvSpPr>
        <p:spPr>
          <a:xfrm>
            <a:off x="3575050" y="273050"/>
            <a:ext cx="5111750" cy="5853113"/>
          </a:xfrm>
          <a:prstGeom prst="rect">
            <a:avLst/>
          </a:prstGeom>
          <a:noFill/>
          <a:ln>
            <a:noFill/>
          </a:ln>
        </p:spPr>
        <p:txBody>
          <a:bodyPr spcFirstLastPara="1" wrap="square" lIns="0" tIns="0" rIns="0" bIns="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5" name="Google Shape;45;p9"/>
          <p:cNvSpPr txBox="1">
            <a:spLocks noGrp="1"/>
          </p:cNvSpPr>
          <p:nvPr>
            <p:ph type="body" idx="2"/>
          </p:nvPr>
        </p:nvSpPr>
        <p:spPr>
          <a:xfrm>
            <a:off x="457200" y="1435100"/>
            <a:ext cx="3008313" cy="4691063"/>
          </a:xfrm>
          <a:prstGeom prst="rect">
            <a:avLst/>
          </a:prstGeom>
          <a:noFill/>
          <a:ln>
            <a:noFill/>
          </a:ln>
        </p:spPr>
        <p:txBody>
          <a:bodyPr spcFirstLastPara="1" wrap="square" lIns="0" tIns="0" rIns="0" bIns="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46" name="Google Shape;46;p9"/>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1200" i="1">
                <a:solidFill>
                  <a:schemeClr val="dk1"/>
                </a:solidFill>
                <a:latin typeface="Georgia"/>
                <a:ea typeface="Georgia"/>
                <a:cs typeface="Georgia"/>
                <a:sym typeface="Georgi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1792288" y="4800600"/>
            <a:ext cx="5486400" cy="566738"/>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000" b="1" i="0" u="none" strike="noStrike" cap="none">
                <a:solidFill>
                  <a:schemeClr val="dk2"/>
                </a:solidFill>
                <a:latin typeface="Trebuchet MS"/>
                <a:ea typeface="Trebuchet MS"/>
                <a:cs typeface="Trebuchet MS"/>
                <a:sym typeface="Trebuchet MS"/>
              </a:defRPr>
            </a:lvl1pPr>
            <a:lvl2pPr marR="0" lvl="1"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2pPr>
            <a:lvl3pPr marR="0" lvl="2"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3pPr>
            <a:lvl4pPr marR="0" lvl="3"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4pPr>
            <a:lvl5pPr marR="0" lvl="4"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5pPr>
            <a:lvl6pPr marR="0" lvl="5"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6pPr>
            <a:lvl7pPr marR="0" lvl="6"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7pPr>
            <a:lvl8pPr marR="0" lvl="7"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8pPr>
            <a:lvl9pPr marR="0" lvl="8"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9pPr>
          </a:lstStyle>
          <a:p>
            <a:endParaRPr/>
          </a:p>
        </p:txBody>
      </p:sp>
      <p:sp>
        <p:nvSpPr>
          <p:cNvPr id="49" name="Google Shape;49;p10"/>
          <p:cNvSpPr>
            <a:spLocks noGrp="1"/>
          </p:cNvSpPr>
          <p:nvPr>
            <p:ph type="pic" idx="2"/>
          </p:nvPr>
        </p:nvSpPr>
        <p:spPr>
          <a:xfrm>
            <a:off x="1792288" y="612775"/>
            <a:ext cx="5486400" cy="4114800"/>
          </a:xfrm>
          <a:prstGeom prst="rect">
            <a:avLst/>
          </a:prstGeom>
          <a:noFill/>
          <a:ln>
            <a:noFill/>
          </a:ln>
        </p:spPr>
        <p:txBody>
          <a:bodyPr spcFirstLastPara="1" wrap="square" lIns="0" tIns="0" rIns="0" bIns="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50" name="Google Shape;50;p10"/>
          <p:cNvSpPr txBox="1">
            <a:spLocks noGrp="1"/>
          </p:cNvSpPr>
          <p:nvPr>
            <p:ph type="body" idx="1"/>
          </p:nvPr>
        </p:nvSpPr>
        <p:spPr>
          <a:xfrm>
            <a:off x="1792288" y="5367338"/>
            <a:ext cx="5486400" cy="804862"/>
          </a:xfrm>
          <a:prstGeom prst="rect">
            <a:avLst/>
          </a:prstGeom>
          <a:noFill/>
          <a:ln>
            <a:noFill/>
          </a:ln>
        </p:spPr>
        <p:txBody>
          <a:bodyPr spcFirstLastPara="1" wrap="square" lIns="0" tIns="0" rIns="0" bIns="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51" name="Google Shape;51;p10"/>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1200" i="1">
                <a:solidFill>
                  <a:schemeClr val="dk1"/>
                </a:solidFill>
                <a:latin typeface="Georgia"/>
                <a:ea typeface="Georgia"/>
                <a:cs typeface="Georgia"/>
                <a:sym typeface="Georgi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7"/>
        <p:cNvGrpSpPr/>
        <p:nvPr/>
      </p:nvGrpSpPr>
      <p:grpSpPr>
        <a:xfrm>
          <a:off x="0" y="0"/>
          <a:ext cx="0" cy="0"/>
          <a:chOff x="0" y="0"/>
          <a:chExt cx="0" cy="0"/>
        </a:xfrm>
      </p:grpSpPr>
      <p:sp>
        <p:nvSpPr>
          <p:cNvPr id="8" name="Google Shape;8;p1"/>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1pPr>
            <a:lvl2pPr marR="0" lvl="1"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2pPr>
            <a:lvl3pPr marR="0" lvl="2"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3pPr>
            <a:lvl4pPr marR="0" lvl="3"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4pPr>
            <a:lvl5pPr marR="0" lvl="4"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5pPr>
            <a:lvl6pPr marR="0" lvl="5"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6pPr>
            <a:lvl7pPr marR="0" lvl="6"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7pPr>
            <a:lvl8pPr marR="0" lvl="7"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8pPr>
            <a:lvl9pPr marR="0" lvl="8"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9pPr>
          </a:lstStyle>
          <a:p>
            <a:endParaRPr/>
          </a:p>
        </p:txBody>
      </p:sp>
      <p:sp>
        <p:nvSpPr>
          <p:cNvPr id="9" name="Google Shape;9;p1"/>
          <p:cNvSpPr txBox="1">
            <a:spLocks noGrp="1"/>
          </p:cNvSpPr>
          <p:nvPr>
            <p:ph type="body" idx="1"/>
          </p:nvPr>
        </p:nvSpPr>
        <p:spPr>
          <a:xfrm>
            <a:off x="304800" y="990600"/>
            <a:ext cx="8610600" cy="4724400"/>
          </a:xfrm>
          <a:prstGeom prst="rect">
            <a:avLst/>
          </a:prstGeom>
          <a:noFill/>
          <a:ln>
            <a:noFill/>
          </a:ln>
        </p:spPr>
        <p:txBody>
          <a:bodyPr spcFirstLastPara="1" wrap="square" lIns="0" tIns="0" rIns="0" bIns="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1200" b="0" i="1" u="none" strike="noStrike" cap="none">
                <a:solidFill>
                  <a:schemeClr val="dk1"/>
                </a:solidFill>
                <a:latin typeface="Georgia"/>
                <a:ea typeface="Georgia"/>
                <a:cs typeface="Georgia"/>
                <a:sym typeface="Georgi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education.rowan.ed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education.rowan.edu/faculty_and_staff_resources/index.html"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rowan.edu/safety/parking/permit.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flickr.com/photos/bahi_p/3453471295/" TargetMode="Externa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nam11.safelinks.protection.outlook.com/?url=https%3A%2F%2Fsites.rowan.edu%2Faccountspayable%2Ftravel%2Fconcur_t_e%2Fconcur_training.html&amp;data=05%7C01%7Cawenowicz%40rowan.edu%7Ca3e626f3270a4cb0bc2508db9378bc5d%7Ceda8e9bc72cf449ca4e6725e6c6bd0d8%7C0%7C0%7C638265918990286464%7CUnknown%7CTWFpbGZsb3d8eyJWIjoiMC4wLjAwMDAiLCJQIjoiV2luMzIiLCJBTiI6Ik1haWwiLCJXVCI6Mn0%3D%7C3000%7C%7C%7C&amp;sdata=jzIt%2BslYQxOYs2lEMzrH8SwY33x%2Bem0uVI8wUcckshk%3D&amp;reserved=0"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pixabay.com/en/welcome-quote-sign-poster-998360/" TargetMode="External"/><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hyperlink" Target="https://go.rowan.edu/SyllabiTemplate20232024"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flickr.com/photos/lynlomasi/7956993044" TargetMode="External"/><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hyperlink" Target="https://go.rowan.edu/lrcsprofessionallearning" TargetMode="External"/><Relationship Id="rId3" Type="http://schemas.openxmlformats.org/officeDocument/2006/relationships/hyperlink" Target="https://education.rowan.edu/lrcsouth/about/index.html" TargetMode="External"/><Relationship Id="rId7" Type="http://schemas.openxmlformats.org/officeDocument/2006/relationships/hyperlink" Target="https://go.rowan.edu/lrcsfamilycommunityresources" TargetMode="External"/><Relationship Id="rId12"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go.rowan.edu/lrcsouthmobile" TargetMode="External"/><Relationship Id="rId11" Type="http://schemas.openxmlformats.org/officeDocument/2006/relationships/hyperlink" Target="mailto:LRC_south@rowan.edu" TargetMode="External"/><Relationship Id="rId5" Type="http://schemas.openxmlformats.org/officeDocument/2006/relationships/hyperlink" Target="https://go.rowan.edu/lrcsouthxpress" TargetMode="External"/><Relationship Id="rId10" Type="http://schemas.openxmlformats.org/officeDocument/2006/relationships/hyperlink" Target="https://go.rowan.edu/lrcsouth" TargetMode="External"/><Relationship Id="rId4" Type="http://schemas.openxmlformats.org/officeDocument/2006/relationships/hyperlink" Target="https://go.rowan.edu/lrcsouthproduction" TargetMode="External"/><Relationship Id="rId9" Type="http://schemas.openxmlformats.org/officeDocument/2006/relationships/hyperlink" Target="https://go.rowan.edu/lrcsouthmembership"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lierman@rowan.edu"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pxhere.com/en/photo/952408" TargetMode="External"/><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policyoptions.irpp.org/magazines/august-2016/linking-academic-research-with-the-public-and-policy-makers/" TargetMode="External"/><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hyperlink" Target="https://creativecommons.org/licenses/by-nd/3.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myorderdesk.com/home.asp?Provider_ID=29525"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support@rowan.edu"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go.rowan.edu/CEDSyllabiPolicie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Tk20@rowan.edu"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s://education.rowan.edu/faculty_and_staff_resources/TK20.html"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login.rowan.edu/cas/login?service=https://rowan.tk20.com/campustoolshighered/portallogin_body.do"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education.rowan.edu/faculty_and_staff_resources/TK20.html"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http://www.rowan.edu/provost/policies/AcademicIntegrity.ht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academics.rowan.edu/education/Policies/index.html"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rowan.edu/emergency/"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www.rowan.edu/safety/information/shooter_response.html" TargetMode="External"/><Relationship Id="rId4" Type="http://schemas.openxmlformats.org/officeDocument/2006/relationships/hyperlink" Target="http://www.rowan.edu/safety/index.html"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sites.rowan.edu/academic-affairs/facultycenter/studenteval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support@rowan.edu"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hyperlink" Target="http://thelearnersway.net/ideas/2016/10/23/questions-at-the-heart-of-learnin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cid:image001.png@01D9C486.78BDB2A0" TargetMode="External"/><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alphaModFix amt="70000"/>
          </a:blip>
          <a:stretch>
            <a:fillRect/>
          </a:stretch>
        </a:blipFill>
        <a:effectLst/>
      </p:bgPr>
    </p:bg>
    <p:spTree>
      <p:nvGrpSpPr>
        <p:cNvPr id="1" name="Shape 64"/>
        <p:cNvGrpSpPr/>
        <p:nvPr/>
      </p:nvGrpSpPr>
      <p:grpSpPr>
        <a:xfrm>
          <a:off x="0" y="0"/>
          <a:ext cx="0" cy="0"/>
          <a:chOff x="0" y="0"/>
          <a:chExt cx="0" cy="0"/>
        </a:xfrm>
      </p:grpSpPr>
      <p:sp>
        <p:nvSpPr>
          <p:cNvPr id="65" name="Google Shape;65;p13"/>
          <p:cNvSpPr txBox="1">
            <a:spLocks noGrp="1"/>
          </p:cNvSpPr>
          <p:nvPr>
            <p:ph type="subTitle" idx="1"/>
          </p:nvPr>
        </p:nvSpPr>
        <p:spPr>
          <a:xfrm>
            <a:off x="914400" y="4358640"/>
            <a:ext cx="8229600" cy="1355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400"/>
              </a:spcBef>
              <a:spcAft>
                <a:spcPts val="0"/>
              </a:spcAft>
              <a:buClr>
                <a:schemeClr val="lt2"/>
              </a:buClr>
              <a:buSzPts val="2000"/>
              <a:buFont typeface="Times New Roman"/>
              <a:buNone/>
            </a:pPr>
            <a:endParaRPr sz="2000" i="1" dirty="0">
              <a:solidFill>
                <a:schemeClr val="lt2"/>
              </a:solidFill>
            </a:endParaRPr>
          </a:p>
          <a:p>
            <a:pPr marL="0" lvl="0" indent="0" algn="l" rtl="0">
              <a:lnSpc>
                <a:spcPct val="90000"/>
              </a:lnSpc>
              <a:spcBef>
                <a:spcPts val="400"/>
              </a:spcBef>
              <a:spcAft>
                <a:spcPts val="0"/>
              </a:spcAft>
              <a:buClr>
                <a:schemeClr val="lt2"/>
              </a:buClr>
              <a:buSzPts val="2000"/>
              <a:buFont typeface="Times New Roman"/>
              <a:buNone/>
            </a:pPr>
            <a:endParaRPr sz="2000" i="1" dirty="0">
              <a:solidFill>
                <a:schemeClr val="lt2"/>
              </a:solidFill>
            </a:endParaRPr>
          </a:p>
          <a:p>
            <a:pPr marL="2286000" lvl="0" indent="457200" algn="l" rtl="0">
              <a:lnSpc>
                <a:spcPct val="90000"/>
              </a:lnSpc>
              <a:spcBef>
                <a:spcPts val="400"/>
              </a:spcBef>
              <a:spcAft>
                <a:spcPts val="0"/>
              </a:spcAft>
              <a:buClr>
                <a:schemeClr val="lt2"/>
              </a:buClr>
              <a:buSzPts val="2000"/>
              <a:buFont typeface="Times New Roman"/>
              <a:buNone/>
            </a:pPr>
            <a:r>
              <a:rPr lang="en-US" i="1" dirty="0">
                <a:solidFill>
                  <a:schemeClr val="lt2"/>
                </a:solidFill>
              </a:rPr>
              <a:t>Dr. Melissa Awenowicz</a:t>
            </a:r>
          </a:p>
          <a:p>
            <a:pPr marL="2286000" lvl="0" indent="457200" algn="l" rtl="0">
              <a:lnSpc>
                <a:spcPct val="90000"/>
              </a:lnSpc>
              <a:spcBef>
                <a:spcPts val="400"/>
              </a:spcBef>
              <a:spcAft>
                <a:spcPts val="0"/>
              </a:spcAft>
              <a:buClr>
                <a:schemeClr val="lt2"/>
              </a:buClr>
              <a:buSzPts val="2000"/>
              <a:buFont typeface="Times New Roman"/>
              <a:buNone/>
            </a:pPr>
            <a:r>
              <a:rPr lang="en-US" i="1" dirty="0">
                <a:solidFill>
                  <a:schemeClr val="lt2"/>
                </a:solidFill>
              </a:rPr>
              <a:t>Assistant Dean</a:t>
            </a:r>
            <a:endParaRPr dirty="0"/>
          </a:p>
          <a:p>
            <a:pPr marL="0" lvl="0" indent="0" algn="l" rtl="0">
              <a:lnSpc>
                <a:spcPct val="90000"/>
              </a:lnSpc>
              <a:spcBef>
                <a:spcPts val="400"/>
              </a:spcBef>
              <a:spcAft>
                <a:spcPts val="0"/>
              </a:spcAft>
              <a:buClr>
                <a:schemeClr val="lt2"/>
              </a:buClr>
              <a:buSzPts val="2000"/>
              <a:buFont typeface="Times New Roman"/>
              <a:buNone/>
            </a:pPr>
            <a:endParaRPr dirty="0"/>
          </a:p>
        </p:txBody>
      </p:sp>
      <p:sp>
        <p:nvSpPr>
          <p:cNvPr id="66" name="Google Shape;66;p13"/>
          <p:cNvSpPr txBox="1"/>
          <p:nvPr/>
        </p:nvSpPr>
        <p:spPr>
          <a:xfrm>
            <a:off x="636053" y="1821878"/>
            <a:ext cx="8229600" cy="2400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b="1" i="0" u="none" strike="noStrike" cap="none" dirty="0">
                <a:solidFill>
                  <a:srgbClr val="522602"/>
                </a:solidFill>
              </a:rPr>
              <a:t>College of Education</a:t>
            </a:r>
            <a:endParaRPr sz="5000" b="1" dirty="0">
              <a:solidFill>
                <a:srgbClr val="522602"/>
              </a:solidFill>
            </a:endParaRPr>
          </a:p>
          <a:p>
            <a:pPr marL="0" marR="0" lvl="0" indent="0" algn="ctr" rtl="0">
              <a:spcBef>
                <a:spcPts val="0"/>
              </a:spcBef>
              <a:spcAft>
                <a:spcPts val="0"/>
              </a:spcAft>
              <a:buNone/>
            </a:pPr>
            <a:r>
              <a:rPr lang="en-US" sz="5000" b="0" i="0" u="none" strike="noStrike" cap="none" dirty="0">
                <a:solidFill>
                  <a:srgbClr val="522602"/>
                </a:solidFill>
                <a:latin typeface="Arial"/>
                <a:ea typeface="Arial"/>
                <a:cs typeface="Arial"/>
                <a:sym typeface="Arial"/>
              </a:rPr>
              <a:t>Adjunct Faculty Orientation</a:t>
            </a:r>
            <a:endParaRPr sz="5000" b="0" i="0" u="none" strike="noStrike" cap="none" dirty="0">
              <a:solidFill>
                <a:srgbClr val="522602"/>
              </a:solidFill>
              <a:latin typeface="Arial"/>
              <a:ea typeface="Arial"/>
              <a:cs typeface="Arial"/>
              <a:sym typeface="Arial"/>
            </a:endParaRPr>
          </a:p>
          <a:p>
            <a:pPr marL="0" marR="0" lvl="0" indent="0" algn="ctr" rtl="0">
              <a:spcBef>
                <a:spcPts val="0"/>
              </a:spcBef>
              <a:spcAft>
                <a:spcPts val="0"/>
              </a:spcAft>
              <a:buNone/>
            </a:pPr>
            <a:r>
              <a:rPr lang="en-US" sz="5000" dirty="0">
                <a:solidFill>
                  <a:srgbClr val="522602"/>
                </a:solidFill>
              </a:rPr>
              <a:t>Fall 2023</a:t>
            </a:r>
            <a:r>
              <a:rPr lang="en-US" sz="5000" b="0" i="0" u="none" strike="noStrike" cap="none" dirty="0">
                <a:solidFill>
                  <a:srgbClr val="522602"/>
                </a:solidFill>
                <a:latin typeface="Arial"/>
                <a:ea typeface="Arial"/>
                <a:cs typeface="Arial"/>
                <a:sym typeface="Arial"/>
              </a:rPr>
              <a:t> </a:t>
            </a:r>
            <a:endParaRPr dirty="0"/>
          </a:p>
        </p:txBody>
      </p:sp>
      <p:pic>
        <p:nvPicPr>
          <p:cNvPr id="4" name="Audio 3">
            <a:hlinkClick r:id="" action="ppaction://media"/>
            <a:extLst>
              <a:ext uri="{FF2B5EF4-FFF2-40B4-BE49-F238E27FC236}">
                <a16:creationId xmlns:a16="http://schemas.microsoft.com/office/drawing/2014/main" id="{87564FFB-7893-1719-C0F1-2962FCDBC6C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3281"/>
    </mc:Choice>
    <mc:Fallback>
      <p:transition spd="slow" advTm="13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body" idx="1"/>
          </p:nvPr>
        </p:nvSpPr>
        <p:spPr>
          <a:xfrm>
            <a:off x="304800" y="983848"/>
            <a:ext cx="8610600" cy="5645551"/>
          </a:xfrm>
          <a:prstGeom prst="rect">
            <a:avLst/>
          </a:prstGeom>
          <a:noFill/>
          <a:ln>
            <a:noFill/>
          </a:ln>
        </p:spPr>
        <p:txBody>
          <a:bodyPr spcFirstLastPara="1" wrap="square" lIns="0" tIns="0" rIns="0" bIns="0" anchor="t" anchorCtr="0">
            <a:noAutofit/>
          </a:bodyPr>
          <a:lstStyle/>
          <a:p>
            <a:pPr marL="742950" marR="0" lvl="1" indent="-91947" algn="l" rtl="0">
              <a:spcBef>
                <a:spcPts val="610"/>
              </a:spcBef>
              <a:spcAft>
                <a:spcPts val="0"/>
              </a:spcAft>
              <a:buClr>
                <a:schemeClr val="dk1"/>
              </a:buClr>
              <a:buSzPts val="3052"/>
              <a:buFont typeface="Times New Roman"/>
              <a:buNone/>
            </a:pPr>
            <a:endParaRPr sz="3052" b="0" i="0" u="none" strike="noStrike" cap="none" dirty="0">
              <a:solidFill>
                <a:schemeClr val="dk1"/>
              </a:solidFill>
              <a:latin typeface="Times New Roman"/>
              <a:ea typeface="Times New Roman"/>
              <a:cs typeface="Times New Roman"/>
              <a:sym typeface="Times New Roman"/>
            </a:endParaRPr>
          </a:p>
          <a:p>
            <a:pPr marL="742950" marR="0" lvl="1" indent="-91947" algn="l" rtl="0">
              <a:spcBef>
                <a:spcPts val="1410"/>
              </a:spcBef>
              <a:spcAft>
                <a:spcPts val="0"/>
              </a:spcAft>
              <a:buClr>
                <a:schemeClr val="dk1"/>
              </a:buClr>
              <a:buSzPts val="3052"/>
              <a:buFont typeface="Times New Roman"/>
              <a:buNone/>
            </a:pPr>
            <a:endParaRPr sz="3052" b="0" i="0" u="none" strike="noStrike" cap="none" dirty="0">
              <a:solidFill>
                <a:schemeClr val="dk1"/>
              </a:solidFill>
              <a:latin typeface="Times New Roman"/>
              <a:ea typeface="Times New Roman"/>
              <a:cs typeface="Times New Roman"/>
              <a:sym typeface="Times New Roman"/>
            </a:endParaRPr>
          </a:p>
          <a:p>
            <a:pPr marL="457200" marR="0" lvl="1" indent="0" algn="l" rtl="0">
              <a:spcBef>
                <a:spcPts val="1318"/>
              </a:spcBef>
              <a:spcAft>
                <a:spcPts val="0"/>
              </a:spcAft>
              <a:buClr>
                <a:schemeClr val="dk1"/>
              </a:buClr>
              <a:buSzPts val="2590"/>
              <a:buFont typeface="Times New Roman"/>
              <a:buNone/>
            </a:pPr>
            <a:endParaRPr sz="2590" b="0" i="0" u="none" strike="noStrike" cap="none" dirty="0">
              <a:solidFill>
                <a:schemeClr val="dk1"/>
              </a:solidFill>
              <a:latin typeface="Times New Roman"/>
              <a:ea typeface="Times New Roman"/>
              <a:cs typeface="Times New Roman"/>
              <a:sym typeface="Times New Roman"/>
            </a:endParaRPr>
          </a:p>
          <a:p>
            <a:pPr marL="742950" marR="0" lvl="1" indent="-133032" algn="l" rtl="0">
              <a:spcBef>
                <a:spcPts val="1281"/>
              </a:spcBef>
              <a:spcAft>
                <a:spcPts val="0"/>
              </a:spcAft>
              <a:buClr>
                <a:schemeClr val="dk1"/>
              </a:buClr>
              <a:buSzPts val="2405"/>
              <a:buFont typeface="Times New Roman"/>
              <a:buNone/>
            </a:pPr>
            <a:endParaRPr sz="2405" b="0" i="0" u="none" strike="noStrike" cap="none" dirty="0">
              <a:solidFill>
                <a:schemeClr val="dk1"/>
              </a:solidFill>
              <a:latin typeface="Times New Roman"/>
              <a:ea typeface="Times New Roman"/>
              <a:cs typeface="Times New Roman"/>
              <a:sym typeface="Times New Roman"/>
            </a:endParaRPr>
          </a:p>
          <a:p>
            <a:pPr marL="411480" marR="0" lvl="1" indent="0" algn="l" rtl="0">
              <a:spcBef>
                <a:spcPts val="1281"/>
              </a:spcBef>
              <a:spcAft>
                <a:spcPts val="0"/>
              </a:spcAft>
              <a:buClr>
                <a:schemeClr val="dk1"/>
              </a:buClr>
              <a:buSzPts val="2405"/>
              <a:buFont typeface="Times New Roman"/>
              <a:buNone/>
            </a:pPr>
            <a:endParaRPr sz="2405" b="0" i="0" u="none" strike="noStrike" cap="none" dirty="0">
              <a:solidFill>
                <a:schemeClr val="dk1"/>
              </a:solidFill>
              <a:latin typeface="Times New Roman"/>
              <a:ea typeface="Times New Roman"/>
              <a:cs typeface="Times New Roman"/>
              <a:sym typeface="Times New Roman"/>
            </a:endParaRPr>
          </a:p>
          <a:p>
            <a:pPr marL="225425" marR="0" lvl="0" indent="-37464" algn="l" rtl="0">
              <a:spcBef>
                <a:spcPts val="1392"/>
              </a:spcBef>
              <a:spcAft>
                <a:spcPts val="0"/>
              </a:spcAft>
              <a:buClr>
                <a:schemeClr val="dk1"/>
              </a:buClr>
              <a:buSzPts val="2960"/>
              <a:buFont typeface="Times New Roman"/>
              <a:buNone/>
            </a:pPr>
            <a:endParaRPr sz="2960" b="0" i="0" u="none" strike="noStrike" cap="none" dirty="0">
              <a:solidFill>
                <a:schemeClr val="dk1"/>
              </a:solidFill>
              <a:latin typeface="Times New Roman"/>
              <a:ea typeface="Times New Roman"/>
              <a:cs typeface="Times New Roman"/>
              <a:sym typeface="Times New Roman"/>
            </a:endParaRPr>
          </a:p>
        </p:txBody>
      </p:sp>
      <p:sp>
        <p:nvSpPr>
          <p:cNvPr id="121" name="Google Shape;121;p21"/>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dirty="0">
                <a:solidFill>
                  <a:srgbClr val="522602"/>
                </a:solidFill>
                <a:latin typeface="Times New Roman"/>
                <a:ea typeface="Times New Roman"/>
                <a:cs typeface="Times New Roman"/>
                <a:sym typeface="Times New Roman"/>
              </a:rPr>
              <a:t>CED Departments AY23-34</a:t>
            </a:r>
            <a:endParaRPr dirty="0"/>
          </a:p>
        </p:txBody>
      </p:sp>
      <p:graphicFrame>
        <p:nvGraphicFramePr>
          <p:cNvPr id="3" name="Diagram 2">
            <a:extLst>
              <a:ext uri="{FF2B5EF4-FFF2-40B4-BE49-F238E27FC236}">
                <a16:creationId xmlns:a16="http://schemas.microsoft.com/office/drawing/2014/main" id="{4EB9E665-0398-57C1-901B-7D42495E17E9}"/>
              </a:ext>
            </a:extLst>
          </p:cNvPr>
          <p:cNvGraphicFramePr/>
          <p:nvPr>
            <p:extLst>
              <p:ext uri="{D42A27DB-BD31-4B8C-83A1-F6EECF244321}">
                <p14:modId xmlns:p14="http://schemas.microsoft.com/office/powerpoint/2010/main" val="3643377209"/>
              </p:ext>
            </p:extLst>
          </p:nvPr>
        </p:nvGraphicFramePr>
        <p:xfrm>
          <a:off x="228601" y="983848"/>
          <a:ext cx="8487136" cy="4477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Rounded Corners 3">
            <a:extLst>
              <a:ext uri="{FF2B5EF4-FFF2-40B4-BE49-F238E27FC236}">
                <a16:creationId xmlns:a16="http://schemas.microsoft.com/office/drawing/2014/main" id="{7499F2A8-6663-36ED-174D-24F7C40760AC}"/>
              </a:ext>
            </a:extLst>
          </p:cNvPr>
          <p:cNvSpPr/>
          <p:nvPr/>
        </p:nvSpPr>
        <p:spPr>
          <a:xfrm>
            <a:off x="3310358" y="3660170"/>
            <a:ext cx="5405379" cy="8771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Inclusive Education, TOSD, Nursing, Autism, Special Education, ECSE, School Psychology, Counseling in Educational Settings, LDTC, Learning Disabilities, Supporting Mental and Social/Emotional</a:t>
            </a:r>
          </a:p>
        </p:txBody>
      </p:sp>
      <p:sp>
        <p:nvSpPr>
          <p:cNvPr id="5" name="Rectangle: Rounded Corners 4">
            <a:extLst>
              <a:ext uri="{FF2B5EF4-FFF2-40B4-BE49-F238E27FC236}">
                <a16:creationId xmlns:a16="http://schemas.microsoft.com/office/drawing/2014/main" id="{68372954-96EC-64F3-0E8B-47AC7A79C6B2}"/>
              </a:ext>
            </a:extLst>
          </p:cNvPr>
          <p:cNvSpPr/>
          <p:nvPr/>
        </p:nvSpPr>
        <p:spPr>
          <a:xfrm>
            <a:off x="3310358" y="4682923"/>
            <a:ext cx="5405379" cy="1335912"/>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Leadership Studies, Leadership and Social Innovation, Access, Success, Equity, Supervisor Cert., Chief School Administrator, Principal, Higher Education, School Administration, Educational Leadership,, PhD/EdD –Education, Student Personnel Services, Student Assistance Coordinator, Supervision Curriculum Development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4B476-177E-F239-C4AB-BB8017782B3A}"/>
              </a:ext>
            </a:extLst>
          </p:cNvPr>
          <p:cNvSpPr>
            <a:spLocks noGrp="1"/>
          </p:cNvSpPr>
          <p:nvPr>
            <p:ph type="title"/>
          </p:nvPr>
        </p:nvSpPr>
        <p:spPr/>
        <p:txBody>
          <a:bodyPr/>
          <a:lstStyle/>
          <a:p>
            <a:r>
              <a:rPr lang="en-US" sz="2800" dirty="0"/>
              <a:t>Any questions throughout the year should be directed as follows:</a:t>
            </a:r>
          </a:p>
        </p:txBody>
      </p:sp>
      <p:sp>
        <p:nvSpPr>
          <p:cNvPr id="3" name="Text Placeholder 2">
            <a:extLst>
              <a:ext uri="{FF2B5EF4-FFF2-40B4-BE49-F238E27FC236}">
                <a16:creationId xmlns:a16="http://schemas.microsoft.com/office/drawing/2014/main" id="{7CDCECD9-A582-9653-7CEC-BBA5B2316101}"/>
              </a:ext>
            </a:extLst>
          </p:cNvPr>
          <p:cNvSpPr>
            <a:spLocks noGrp="1"/>
          </p:cNvSpPr>
          <p:nvPr>
            <p:ph type="body" idx="1"/>
          </p:nvPr>
        </p:nvSpPr>
        <p:spPr>
          <a:xfrm>
            <a:off x="304800" y="1322773"/>
            <a:ext cx="8610600" cy="4696287"/>
          </a:xfrm>
        </p:spPr>
        <p:txBody>
          <a:bodyPr/>
          <a:lstStyle/>
          <a:p>
            <a:pPr marL="539750" indent="-514350">
              <a:buAutoNum type="arabicPeriod"/>
            </a:pPr>
            <a:r>
              <a:rPr lang="en-US" sz="2400" dirty="0"/>
              <a:t>Your Department Administrative Staff Person-supplies, materials, general questions, parking</a:t>
            </a:r>
          </a:p>
          <a:p>
            <a:pPr marL="539750" indent="-514350">
              <a:buAutoNum type="arabicPeriod"/>
            </a:pPr>
            <a:r>
              <a:rPr lang="en-US" sz="2400" dirty="0"/>
              <a:t>Your Program Coordinator-course questions, grading questions, scheduling, student concerns</a:t>
            </a:r>
          </a:p>
          <a:p>
            <a:pPr marL="539750" indent="-514350">
              <a:buAutoNum type="arabicPeriod"/>
            </a:pPr>
            <a:r>
              <a:rPr lang="en-US" sz="2400" dirty="0"/>
              <a:t>Your Department Chair-unresolved student issues and course concerns</a:t>
            </a:r>
          </a:p>
          <a:p>
            <a:pPr marL="539750" indent="-514350">
              <a:buAutoNum type="arabicPeriod"/>
            </a:pPr>
            <a:r>
              <a:rPr lang="en-US" sz="2400" dirty="0"/>
              <a:t>Mrs. Angela Steward – contract questions</a:t>
            </a:r>
          </a:p>
          <a:p>
            <a:pPr marL="539750" indent="-514350">
              <a:buAutoNum type="arabicPeriod"/>
            </a:pPr>
            <a:r>
              <a:rPr lang="en-US" sz="2400" dirty="0"/>
              <a:t>Mrs. Karen Rosa – building and room questions</a:t>
            </a:r>
          </a:p>
          <a:p>
            <a:pPr marL="25400" indent="0">
              <a:buNone/>
            </a:pPr>
            <a:r>
              <a:rPr lang="en-US" sz="2400" b="1" dirty="0">
                <a:solidFill>
                  <a:srgbClr val="FF0000"/>
                </a:solidFill>
              </a:rPr>
              <a:t>Please, do not call the Provost’s Office with CED 			related questions –you will be 				referred back to the CED.</a:t>
            </a:r>
          </a:p>
        </p:txBody>
      </p:sp>
    </p:spTree>
    <p:extLst>
      <p:ext uri="{BB962C8B-B14F-4D97-AF65-F5344CB8AC3E}">
        <p14:creationId xmlns:p14="http://schemas.microsoft.com/office/powerpoint/2010/main" val="127058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body" idx="1"/>
          </p:nvPr>
        </p:nvSpPr>
        <p:spPr>
          <a:xfrm>
            <a:off x="533400" y="1524000"/>
            <a:ext cx="7862400" cy="42213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None/>
            </a:pPr>
            <a:r>
              <a:rPr lang="en-US" sz="3000" dirty="0">
                <a:solidFill>
                  <a:srgbClr val="3F3F3F"/>
                </a:solidFill>
                <a:latin typeface="Calibri"/>
                <a:ea typeface="Calibri"/>
                <a:cs typeface="Calibri"/>
                <a:sym typeface="Calibri"/>
              </a:rPr>
              <a:t>Explore the </a:t>
            </a:r>
            <a:r>
              <a:rPr lang="en-US" sz="3000" u="sng" dirty="0">
                <a:solidFill>
                  <a:schemeClr val="hlink"/>
                </a:solidFill>
                <a:latin typeface="Calibri"/>
                <a:ea typeface="Calibri"/>
                <a:cs typeface="Calibri"/>
                <a:sym typeface="Calibri"/>
                <a:hlinkClick r:id="rId3"/>
              </a:rPr>
              <a:t>CED landing page </a:t>
            </a:r>
            <a:endParaRPr sz="3000" u="sng" dirty="0">
              <a:solidFill>
                <a:schemeClr val="hlink"/>
              </a:solidFill>
              <a:latin typeface="Calibri"/>
              <a:ea typeface="Calibri"/>
              <a:cs typeface="Calibri"/>
              <a:sym typeface="Calibri"/>
              <a:hlinkClick r:id="rId3"/>
            </a:endParaRPr>
          </a:p>
          <a:p>
            <a:pPr marL="225425" marR="0" lvl="0" indent="0" algn="l" rtl="0">
              <a:lnSpc>
                <a:spcPct val="90000"/>
              </a:lnSpc>
              <a:spcBef>
                <a:spcPts val="0"/>
              </a:spcBef>
              <a:spcAft>
                <a:spcPts val="0"/>
              </a:spcAft>
              <a:buNone/>
            </a:pPr>
            <a:endParaRPr sz="2960" dirty="0"/>
          </a:p>
          <a:p>
            <a:pPr marL="0" lvl="0" indent="0" algn="ctr" rtl="0">
              <a:lnSpc>
                <a:spcPct val="90000"/>
              </a:lnSpc>
              <a:spcBef>
                <a:spcPts val="0"/>
              </a:spcBef>
              <a:spcAft>
                <a:spcPts val="0"/>
              </a:spcAft>
              <a:buNone/>
            </a:pPr>
            <a:r>
              <a:rPr lang="en-US" sz="3000" dirty="0">
                <a:solidFill>
                  <a:srgbClr val="3F3F3F"/>
                </a:solidFill>
                <a:latin typeface="Calibri"/>
                <a:ea typeface="Calibri"/>
                <a:cs typeface="Calibri"/>
                <a:sym typeface="Calibri"/>
              </a:rPr>
              <a:t>of note is the updated:</a:t>
            </a:r>
            <a:endParaRPr sz="3000" dirty="0">
              <a:solidFill>
                <a:srgbClr val="3F3F3F"/>
              </a:solidFill>
              <a:latin typeface="Calibri"/>
              <a:ea typeface="Calibri"/>
              <a:cs typeface="Calibri"/>
              <a:sym typeface="Calibri"/>
            </a:endParaRPr>
          </a:p>
          <a:p>
            <a:pPr marL="0" lvl="0" indent="0" algn="ctr" rtl="0">
              <a:lnSpc>
                <a:spcPct val="90000"/>
              </a:lnSpc>
              <a:spcBef>
                <a:spcPts val="0"/>
              </a:spcBef>
              <a:spcAft>
                <a:spcPts val="0"/>
              </a:spcAft>
              <a:buNone/>
            </a:pPr>
            <a:r>
              <a:rPr lang="en-US" sz="3000" u="sng" dirty="0">
                <a:solidFill>
                  <a:schemeClr val="hlink"/>
                </a:solidFill>
                <a:latin typeface="Calibri"/>
                <a:ea typeface="Calibri"/>
                <a:cs typeface="Calibri"/>
                <a:sym typeface="Calibri"/>
                <a:hlinkClick r:id="rId4"/>
              </a:rPr>
              <a:t>Faculty and Staff Resources</a:t>
            </a:r>
          </a:p>
          <a:p>
            <a:pPr marL="0" lvl="0" indent="0" algn="ctr" rtl="0">
              <a:lnSpc>
                <a:spcPct val="90000"/>
              </a:lnSpc>
              <a:spcBef>
                <a:spcPts val="0"/>
              </a:spcBef>
              <a:spcAft>
                <a:spcPts val="0"/>
              </a:spcAft>
              <a:buNone/>
            </a:pPr>
            <a:endParaRPr sz="3000" u="sng" dirty="0">
              <a:solidFill>
                <a:schemeClr val="hlink"/>
              </a:solidFill>
              <a:latin typeface="Calibri"/>
              <a:ea typeface="Calibri"/>
              <a:cs typeface="Calibri"/>
              <a:sym typeface="Calibri"/>
              <a:hlinkClick r:id="rId4"/>
            </a:endParaRPr>
          </a:p>
          <a:p>
            <a:pPr marL="742950" marR="0" lvl="1" indent="-121284" algn="l" rtl="0">
              <a:lnSpc>
                <a:spcPct val="90000"/>
              </a:lnSpc>
              <a:spcBef>
                <a:spcPts val="518"/>
              </a:spcBef>
              <a:spcAft>
                <a:spcPts val="0"/>
              </a:spcAft>
              <a:buClr>
                <a:schemeClr val="dk1"/>
              </a:buClr>
              <a:buSzPts val="2590"/>
              <a:buFont typeface="Times New Roman"/>
              <a:buNone/>
            </a:pPr>
            <a:r>
              <a:rPr lang="en-US" sz="2590" dirty="0"/>
              <a:t>		There is a section specifically for adjuncts and numerous free professional development opportunities available.</a:t>
            </a:r>
            <a:endParaRPr sz="2590" dirty="0"/>
          </a:p>
        </p:txBody>
      </p:sp>
      <p:sp>
        <p:nvSpPr>
          <p:cNvPr id="131" name="Google Shape;131;p22"/>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a:solidFill>
                  <a:srgbClr val="522602"/>
                </a:solidFill>
                <a:latin typeface="Times New Roman"/>
                <a:ea typeface="Times New Roman"/>
                <a:cs typeface="Times New Roman"/>
                <a:sym typeface="Times New Roman"/>
              </a:rPr>
              <a:t>Communication Platforms </a:t>
            </a:r>
            <a:endParaRPr/>
          </a:p>
        </p:txBody>
      </p:sp>
      <p:pic>
        <p:nvPicPr>
          <p:cNvPr id="132" name="Google Shape;132;p22"/>
          <p:cNvPicPr preferRelativeResize="0"/>
          <p:nvPr/>
        </p:nvPicPr>
        <p:blipFill>
          <a:blip r:embed="rId5">
            <a:alphaModFix/>
          </a:blip>
          <a:stretch>
            <a:fillRect/>
          </a:stretch>
        </p:blipFill>
        <p:spPr>
          <a:xfrm>
            <a:off x="2387205" y="4971179"/>
            <a:ext cx="3952875" cy="1752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body" idx="1"/>
          </p:nvPr>
        </p:nvSpPr>
        <p:spPr>
          <a:xfrm>
            <a:off x="685800" y="2667000"/>
            <a:ext cx="7772400" cy="1905000"/>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Clr>
                <a:schemeClr val="dk1"/>
              </a:buClr>
              <a:buSzPts val="3500"/>
              <a:buFont typeface="Times New Roman"/>
              <a:buNone/>
            </a:pPr>
            <a:r>
              <a:rPr lang="en-US" sz="3500" b="0" i="0" u="none" strike="noStrike" cap="none" dirty="0">
                <a:solidFill>
                  <a:schemeClr val="dk1"/>
                </a:solidFill>
                <a:latin typeface="Times New Roman"/>
                <a:ea typeface="Times New Roman"/>
                <a:cs typeface="Times New Roman"/>
                <a:sym typeface="Times New Roman"/>
              </a:rPr>
              <a:t>here are many of the things </a:t>
            </a:r>
            <a:r>
              <a:rPr lang="en-US" sz="3500" dirty="0"/>
              <a:t>of which </a:t>
            </a:r>
            <a:r>
              <a:rPr lang="en-US" sz="3500" b="0" i="0" u="none" strike="noStrike" cap="none" dirty="0">
                <a:solidFill>
                  <a:schemeClr val="dk1"/>
                </a:solidFill>
                <a:latin typeface="Times New Roman"/>
                <a:ea typeface="Times New Roman"/>
                <a:cs typeface="Times New Roman"/>
                <a:sym typeface="Times New Roman"/>
              </a:rPr>
              <a:t>you need to be aware…</a:t>
            </a:r>
            <a:endParaRPr dirty="0"/>
          </a:p>
          <a:p>
            <a:pPr marL="0" marR="0" lvl="0" indent="0" algn="l" rtl="0">
              <a:spcBef>
                <a:spcPts val="400"/>
              </a:spcBef>
              <a:spcAft>
                <a:spcPts val="0"/>
              </a:spcAft>
              <a:buClr>
                <a:schemeClr val="dk1"/>
              </a:buClr>
              <a:buSzPts val="2000"/>
              <a:buFont typeface="Times New Roman"/>
              <a:buNone/>
            </a:pPr>
            <a:endParaRPr sz="2000" b="0" i="0" u="none" strike="noStrike" cap="none" dirty="0">
              <a:solidFill>
                <a:schemeClr val="dk1"/>
              </a:solidFill>
              <a:latin typeface="Times New Roman"/>
              <a:ea typeface="Times New Roman"/>
              <a:cs typeface="Times New Roman"/>
              <a:sym typeface="Times New Roman"/>
            </a:endParaRPr>
          </a:p>
        </p:txBody>
      </p:sp>
      <p:sp>
        <p:nvSpPr>
          <p:cNvPr id="138" name="Google Shape;138;p23"/>
          <p:cNvSpPr txBox="1"/>
          <p:nvPr/>
        </p:nvSpPr>
        <p:spPr>
          <a:xfrm>
            <a:off x="914400" y="990600"/>
            <a:ext cx="7315200"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500" b="0" i="0" u="none" strike="noStrike" cap="none">
                <a:solidFill>
                  <a:srgbClr val="522602"/>
                </a:solidFill>
                <a:latin typeface="Times New Roman"/>
                <a:ea typeface="Times New Roman"/>
                <a:cs typeface="Times New Roman"/>
                <a:sym typeface="Times New Roman"/>
              </a:rPr>
              <a:t>So now you are a </a:t>
            </a:r>
            <a:endParaRPr/>
          </a:p>
          <a:p>
            <a:pPr marL="0" marR="0" lvl="0" indent="0" algn="ctr" rtl="0">
              <a:spcBef>
                <a:spcPts val="0"/>
              </a:spcBef>
              <a:spcAft>
                <a:spcPts val="0"/>
              </a:spcAft>
              <a:buNone/>
            </a:pPr>
            <a:r>
              <a:rPr lang="en-US" sz="4500">
                <a:solidFill>
                  <a:srgbClr val="522602"/>
                </a:solidFill>
                <a:latin typeface="Times New Roman"/>
                <a:ea typeface="Times New Roman"/>
                <a:cs typeface="Times New Roman"/>
                <a:sym typeface="Times New Roman"/>
              </a:rPr>
              <a:t>Rowan Adjunct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body" idx="1"/>
          </p:nvPr>
        </p:nvSpPr>
        <p:spPr>
          <a:xfrm>
            <a:off x="762000" y="983848"/>
            <a:ext cx="7862505" cy="4807351"/>
          </a:xfrm>
          <a:prstGeom prst="rect">
            <a:avLst/>
          </a:prstGeom>
          <a:noFill/>
          <a:ln>
            <a:noFill/>
          </a:ln>
        </p:spPr>
        <p:txBody>
          <a:bodyPr spcFirstLastPara="1" wrap="square" lIns="0" tIns="0" rIns="0" bIns="0" anchor="t" anchorCtr="0">
            <a:noAutofit/>
          </a:bodyPr>
          <a:lstStyle/>
          <a:p>
            <a:pPr marL="225425" marR="0" lvl="0" indent="-225425" algn="l" rtl="0">
              <a:lnSpc>
                <a:spcPct val="80000"/>
              </a:lnSpc>
              <a:spcBef>
                <a:spcPts val="0"/>
              </a:spcBef>
              <a:spcAft>
                <a:spcPts val="0"/>
              </a:spcAft>
              <a:buClr>
                <a:schemeClr val="dk1"/>
              </a:buClr>
              <a:buSzPts val="2480"/>
              <a:buFont typeface="Times New Roman"/>
              <a:buChar char="•"/>
            </a:pPr>
            <a:r>
              <a:rPr lang="en-US" sz="2480" b="1" i="0" u="none" strike="noStrike" cap="none" dirty="0">
                <a:solidFill>
                  <a:schemeClr val="dk1"/>
                </a:solidFill>
                <a:latin typeface="Times New Roman"/>
                <a:ea typeface="Times New Roman"/>
                <a:cs typeface="Times New Roman"/>
                <a:sym typeface="Times New Roman"/>
              </a:rPr>
              <a:t>Your Rowan ID is your swipe cards </a:t>
            </a:r>
            <a:r>
              <a:rPr lang="en-US" sz="2480" b="0" i="0" u="none" strike="noStrike" cap="none" dirty="0">
                <a:solidFill>
                  <a:schemeClr val="dk1"/>
                </a:solidFill>
                <a:latin typeface="Times New Roman"/>
                <a:ea typeface="Times New Roman"/>
                <a:cs typeface="Times New Roman"/>
                <a:sym typeface="Times New Roman"/>
              </a:rPr>
              <a:t>for building and </a:t>
            </a:r>
            <a:r>
              <a:rPr lang="en-US" sz="2480" dirty="0"/>
              <a:t>class</a:t>
            </a:r>
            <a:r>
              <a:rPr lang="en-US" sz="2480" b="0" i="0" u="none" strike="noStrike" cap="none" dirty="0">
                <a:solidFill>
                  <a:schemeClr val="dk1"/>
                </a:solidFill>
                <a:latin typeface="Times New Roman"/>
                <a:ea typeface="Times New Roman"/>
                <a:cs typeface="Times New Roman"/>
                <a:sym typeface="Times New Roman"/>
              </a:rPr>
              <a:t>room access and copier use in Adjunct Suite</a:t>
            </a:r>
            <a:endParaRPr sz="2170" b="0" i="0" u="none" strike="noStrike" cap="none" dirty="0">
              <a:solidFill>
                <a:schemeClr val="dk1"/>
              </a:solidFill>
              <a:latin typeface="Times New Roman"/>
              <a:ea typeface="Times New Roman"/>
              <a:cs typeface="Times New Roman"/>
              <a:sym typeface="Times New Roman"/>
            </a:endParaRPr>
          </a:p>
          <a:p>
            <a:pPr marL="225425" marR="0" lvl="0" indent="-225425" algn="l" rtl="0">
              <a:lnSpc>
                <a:spcPct val="80000"/>
              </a:lnSpc>
              <a:spcBef>
                <a:spcPts val="496"/>
              </a:spcBef>
              <a:spcAft>
                <a:spcPts val="0"/>
              </a:spcAft>
              <a:buClr>
                <a:schemeClr val="dk1"/>
              </a:buClr>
              <a:buSzPts val="2480"/>
              <a:buFont typeface="Times New Roman"/>
              <a:buChar char="•"/>
            </a:pPr>
            <a:r>
              <a:rPr lang="en-US" sz="2480" b="0" i="0" u="none" strike="noStrike" cap="none" dirty="0">
                <a:solidFill>
                  <a:schemeClr val="dk1"/>
                </a:solidFill>
                <a:latin typeface="Times New Roman"/>
                <a:ea typeface="Times New Roman"/>
                <a:cs typeface="Times New Roman"/>
                <a:sym typeface="Times New Roman"/>
              </a:rPr>
              <a:t>You have same options as candidates—you may load funds onto these cards and use them in campus dining facilities as well as at numerous off-campus locations in Glassboro area</a:t>
            </a:r>
            <a:endParaRPr dirty="0"/>
          </a:p>
          <a:p>
            <a:pPr marL="225425" marR="0" lvl="0" indent="-225425" algn="l" rtl="0">
              <a:lnSpc>
                <a:spcPct val="80000"/>
              </a:lnSpc>
              <a:spcBef>
                <a:spcPts val="496"/>
              </a:spcBef>
              <a:spcAft>
                <a:spcPts val="0"/>
              </a:spcAft>
              <a:buClr>
                <a:schemeClr val="dk1"/>
              </a:buClr>
              <a:buSzPts val="2480"/>
              <a:buFont typeface="Times New Roman"/>
              <a:buChar char="•"/>
            </a:pPr>
            <a:r>
              <a:rPr lang="en-US" sz="2480" b="0" i="0" u="none" strike="noStrike" cap="none" dirty="0">
                <a:solidFill>
                  <a:schemeClr val="dk1"/>
                </a:solidFill>
                <a:latin typeface="Times New Roman"/>
                <a:ea typeface="Times New Roman"/>
                <a:cs typeface="Times New Roman"/>
                <a:sym typeface="Times New Roman"/>
              </a:rPr>
              <a:t> </a:t>
            </a:r>
            <a:r>
              <a:rPr lang="en-US" sz="2380" dirty="0"/>
              <a:t>Available at</a:t>
            </a:r>
            <a:r>
              <a:rPr lang="en-US" sz="3080" dirty="0"/>
              <a:t> </a:t>
            </a:r>
            <a:r>
              <a:rPr lang="en-US" sz="1950" b="1" dirty="0">
                <a:highlight>
                  <a:srgbClr val="FFFFFF"/>
                </a:highlight>
              </a:rPr>
              <a:t>Rowan Card Services Office </a:t>
            </a:r>
            <a:endParaRPr sz="2050" b="1" dirty="0">
              <a:highlight>
                <a:srgbClr val="FFFFFF"/>
              </a:highlight>
            </a:endParaRPr>
          </a:p>
          <a:p>
            <a:pPr marL="225425" marR="0" lvl="0" indent="-225425" algn="l" rtl="0">
              <a:lnSpc>
                <a:spcPct val="80000"/>
              </a:lnSpc>
              <a:spcBef>
                <a:spcPts val="496"/>
              </a:spcBef>
              <a:spcAft>
                <a:spcPts val="0"/>
              </a:spcAft>
              <a:buClr>
                <a:schemeClr val="dk1"/>
              </a:buClr>
              <a:buSzPts val="2480"/>
              <a:buFont typeface="Times New Roman"/>
              <a:buChar char="•"/>
            </a:pPr>
            <a:r>
              <a:rPr lang="en-US" sz="2080" dirty="0"/>
              <a:t>https://sites.rowan.edu/rowancard/</a:t>
            </a:r>
            <a:endParaRPr sz="2080" dirty="0"/>
          </a:p>
          <a:p>
            <a:pPr marL="742950" marR="190500" lvl="1" indent="-234950" algn="l" rtl="0">
              <a:lnSpc>
                <a:spcPct val="157142"/>
              </a:lnSpc>
              <a:spcBef>
                <a:spcPts val="0"/>
              </a:spcBef>
              <a:spcAft>
                <a:spcPts val="0"/>
              </a:spcAft>
              <a:buClr>
                <a:schemeClr val="dk1"/>
              </a:buClr>
              <a:buSzPts val="2000"/>
              <a:buFont typeface="Times New Roman"/>
              <a:buChar char="–"/>
            </a:pPr>
            <a:r>
              <a:rPr lang="en-US" sz="2000" dirty="0">
                <a:highlight>
                  <a:srgbClr val="FFFFFF"/>
                </a:highlight>
              </a:rPr>
              <a:t>By Appointment only!!</a:t>
            </a:r>
            <a:endParaRPr sz="2000" dirty="0">
              <a:highlight>
                <a:srgbClr val="FFFFFF"/>
              </a:highlight>
            </a:endParaRPr>
          </a:p>
          <a:p>
            <a:pPr marL="25400" indent="0" algn="ctr">
              <a:buNone/>
            </a:pPr>
            <a:r>
              <a:rPr lang="en-US" sz="1600" b="0" i="0" cap="all" dirty="0">
                <a:solidFill>
                  <a:srgbClr val="57150B"/>
                </a:solidFill>
                <a:effectLst/>
                <a:latin typeface="inherit"/>
              </a:rPr>
              <a:t>ROWANCARD OFFICE</a:t>
            </a:r>
          </a:p>
          <a:p>
            <a:pPr marL="25400" indent="0" algn="ctr">
              <a:buNone/>
            </a:pPr>
            <a:r>
              <a:rPr lang="en-US" sz="1600" b="1" i="0" dirty="0">
                <a:solidFill>
                  <a:srgbClr val="57150B"/>
                </a:solidFill>
                <a:effectLst/>
                <a:latin typeface="Helvetica Neue"/>
              </a:rPr>
              <a:t>201 Mullica Hill Rd.</a:t>
            </a:r>
            <a:br>
              <a:rPr lang="en-US" sz="1600" b="1" i="0" dirty="0">
                <a:solidFill>
                  <a:srgbClr val="57150B"/>
                </a:solidFill>
                <a:effectLst/>
                <a:latin typeface="Helvetica Neue"/>
              </a:rPr>
            </a:br>
            <a:r>
              <a:rPr lang="en-US" sz="1600" b="1" i="0" dirty="0" err="1">
                <a:solidFill>
                  <a:srgbClr val="57150B"/>
                </a:solidFill>
                <a:effectLst/>
                <a:latin typeface="Helvetica Neue"/>
              </a:rPr>
              <a:t>Savitz</a:t>
            </a:r>
            <a:r>
              <a:rPr lang="en-US" sz="1600" b="1" i="0" dirty="0">
                <a:solidFill>
                  <a:srgbClr val="57150B"/>
                </a:solidFill>
                <a:effectLst/>
                <a:latin typeface="Helvetica Neue"/>
              </a:rPr>
              <a:t> Hall, Room 245</a:t>
            </a:r>
            <a:br>
              <a:rPr lang="en-US" sz="1600" b="1" i="0" dirty="0">
                <a:solidFill>
                  <a:srgbClr val="57150B"/>
                </a:solidFill>
                <a:effectLst/>
                <a:latin typeface="Helvetica Neue"/>
              </a:rPr>
            </a:br>
            <a:r>
              <a:rPr lang="en-US" sz="1600" b="1" i="0" dirty="0">
                <a:solidFill>
                  <a:srgbClr val="57150B"/>
                </a:solidFill>
                <a:effectLst/>
                <a:latin typeface="Helvetica Neue"/>
              </a:rPr>
              <a:t>Glassboro NJ 08028</a:t>
            </a:r>
            <a:br>
              <a:rPr lang="en-US" sz="1600" b="1" i="0" dirty="0">
                <a:solidFill>
                  <a:srgbClr val="57150B"/>
                </a:solidFill>
                <a:effectLst/>
                <a:latin typeface="Helvetica Neue"/>
              </a:rPr>
            </a:br>
            <a:r>
              <a:rPr lang="en-US" sz="1600" b="1" i="0" dirty="0">
                <a:solidFill>
                  <a:srgbClr val="57150B"/>
                </a:solidFill>
                <a:effectLst/>
                <a:latin typeface="Helvetica Neue"/>
              </a:rPr>
              <a:t>856-256-GONE(4663)</a:t>
            </a:r>
            <a:br>
              <a:rPr lang="en-US" sz="1600" b="1" i="0" dirty="0">
                <a:solidFill>
                  <a:srgbClr val="57150B"/>
                </a:solidFill>
                <a:effectLst/>
                <a:latin typeface="Helvetica Neue"/>
              </a:rPr>
            </a:br>
            <a:r>
              <a:rPr lang="en-US" sz="1600" b="1" i="0" dirty="0">
                <a:solidFill>
                  <a:srgbClr val="57150B"/>
                </a:solidFill>
                <a:effectLst/>
                <a:latin typeface="Helvetica Neue"/>
              </a:rPr>
              <a:t>Hours:</a:t>
            </a:r>
            <a:br>
              <a:rPr lang="en-US" sz="1600" b="1" i="0" dirty="0">
                <a:solidFill>
                  <a:srgbClr val="57150B"/>
                </a:solidFill>
                <a:effectLst/>
                <a:latin typeface="Helvetica Neue"/>
              </a:rPr>
            </a:br>
            <a:r>
              <a:rPr lang="en-US" sz="1600" b="1" i="0" dirty="0">
                <a:solidFill>
                  <a:srgbClr val="57150B"/>
                </a:solidFill>
                <a:effectLst/>
                <a:latin typeface="Helvetica Neue"/>
              </a:rPr>
              <a:t>Monday, Tuesday, Thursday: 8:30am-4:30pm</a:t>
            </a:r>
            <a:br>
              <a:rPr lang="en-US" sz="1600" b="1" i="0" dirty="0">
                <a:solidFill>
                  <a:srgbClr val="57150B"/>
                </a:solidFill>
                <a:effectLst/>
                <a:latin typeface="Helvetica Neue"/>
              </a:rPr>
            </a:br>
            <a:r>
              <a:rPr lang="en-US" sz="1600" b="1" i="0" dirty="0">
                <a:solidFill>
                  <a:srgbClr val="57150B"/>
                </a:solidFill>
                <a:effectLst/>
                <a:latin typeface="Helvetica Neue"/>
              </a:rPr>
              <a:t>Wednesday: 8:30-6:00pm</a:t>
            </a:r>
            <a:br>
              <a:rPr lang="en-US" sz="1600" b="1" i="0" dirty="0">
                <a:solidFill>
                  <a:srgbClr val="57150B"/>
                </a:solidFill>
                <a:effectLst/>
                <a:latin typeface="Helvetica Neue"/>
              </a:rPr>
            </a:br>
            <a:r>
              <a:rPr lang="en-US" sz="1600" b="1" i="0" dirty="0">
                <a:solidFill>
                  <a:srgbClr val="57150B"/>
                </a:solidFill>
                <a:effectLst/>
                <a:latin typeface="Helvetica Neue"/>
              </a:rPr>
              <a:t>Fri: 8:30am-4:00pm</a:t>
            </a:r>
            <a:br>
              <a:rPr lang="en-US" sz="1600" b="1" i="0" dirty="0">
                <a:solidFill>
                  <a:srgbClr val="57150B"/>
                </a:solidFill>
                <a:effectLst/>
                <a:latin typeface="Helvetica Neue"/>
              </a:rPr>
            </a:br>
            <a:r>
              <a:rPr lang="en-US" sz="1600" b="1" i="0" dirty="0">
                <a:solidFill>
                  <a:srgbClr val="57150B"/>
                </a:solidFill>
                <a:effectLst/>
                <a:latin typeface="Helvetica Neue"/>
              </a:rPr>
              <a:t>Sat/Sun: CLOSED</a:t>
            </a:r>
            <a:br>
              <a:rPr lang="en-US" sz="1600" b="1" i="0" dirty="0">
                <a:solidFill>
                  <a:srgbClr val="57150B"/>
                </a:solidFill>
                <a:effectLst/>
                <a:latin typeface="Helvetica Neue"/>
              </a:rPr>
            </a:br>
            <a:r>
              <a:rPr lang="en-US" sz="1600" b="1" i="0" dirty="0">
                <a:solidFill>
                  <a:srgbClr val="57150B"/>
                </a:solidFill>
                <a:effectLst/>
                <a:latin typeface="Helvetica Neue"/>
              </a:rPr>
              <a:t>rowancard@rowan.edu</a:t>
            </a:r>
            <a:br>
              <a:rPr lang="en-US" sz="1600" b="1" i="0" dirty="0">
                <a:solidFill>
                  <a:srgbClr val="57150B"/>
                </a:solidFill>
                <a:effectLst/>
                <a:latin typeface="Helvetica Neue"/>
              </a:rPr>
            </a:br>
            <a:endParaRPr lang="en-US" sz="1600" b="1" i="0" dirty="0">
              <a:solidFill>
                <a:srgbClr val="57150B"/>
              </a:solidFill>
              <a:effectLst/>
              <a:latin typeface="Helvetica Neue"/>
            </a:endParaRPr>
          </a:p>
          <a:p>
            <a:br>
              <a:rPr lang="en-US" sz="1400" dirty="0"/>
            </a:br>
            <a:endParaRPr sz="1050" dirty="0">
              <a:solidFill>
                <a:srgbClr val="333333"/>
              </a:solidFill>
              <a:highlight>
                <a:srgbClr val="FFFFFF"/>
              </a:highlight>
              <a:latin typeface="Arial"/>
              <a:ea typeface="Arial"/>
              <a:cs typeface="Arial"/>
              <a:sym typeface="Arial"/>
            </a:endParaRPr>
          </a:p>
          <a:p>
            <a:pPr marL="742950" marR="0" lvl="1" indent="-285750" algn="l" rtl="0">
              <a:lnSpc>
                <a:spcPct val="80000"/>
              </a:lnSpc>
              <a:spcBef>
                <a:spcPts val="434"/>
              </a:spcBef>
              <a:spcAft>
                <a:spcPts val="0"/>
              </a:spcAft>
              <a:buClr>
                <a:schemeClr val="dk1"/>
              </a:buClr>
              <a:buSzPts val="2170"/>
              <a:buFont typeface="Times New Roman"/>
              <a:buChar char="–"/>
            </a:pPr>
            <a:endParaRPr sz="2170" dirty="0"/>
          </a:p>
        </p:txBody>
      </p:sp>
      <p:sp>
        <p:nvSpPr>
          <p:cNvPr id="151" name="Google Shape;151;p25"/>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a:solidFill>
                  <a:srgbClr val="522602"/>
                </a:solidFill>
                <a:latin typeface="Times New Roman"/>
                <a:ea typeface="Times New Roman"/>
                <a:cs typeface="Times New Roman"/>
                <a:sym typeface="Times New Roman"/>
              </a:rPr>
              <a:t>Rowan ID Cards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6"/>
          <p:cNvSpPr txBox="1">
            <a:spLocks noGrp="1"/>
          </p:cNvSpPr>
          <p:nvPr>
            <p:ph type="body" idx="1"/>
          </p:nvPr>
        </p:nvSpPr>
        <p:spPr>
          <a:xfrm>
            <a:off x="685800" y="625033"/>
            <a:ext cx="7862505" cy="4838218"/>
          </a:xfrm>
          <a:prstGeom prst="rect">
            <a:avLst/>
          </a:prstGeom>
          <a:noFill/>
          <a:ln>
            <a:noFill/>
          </a:ln>
        </p:spPr>
        <p:txBody>
          <a:bodyPr spcFirstLastPara="1" wrap="square" lIns="0" tIns="0" rIns="0" bIns="0" anchor="t" anchorCtr="0">
            <a:noAutofit/>
          </a:bodyPr>
          <a:lstStyle/>
          <a:p>
            <a:pPr marL="225425" marR="0" lvl="0" indent="-225425" algn="l" rtl="0">
              <a:lnSpc>
                <a:spcPct val="80000"/>
              </a:lnSpc>
              <a:spcBef>
                <a:spcPts val="0"/>
              </a:spcBef>
              <a:spcAft>
                <a:spcPts val="0"/>
              </a:spcAft>
              <a:buClr>
                <a:schemeClr val="dk1"/>
              </a:buClr>
              <a:buSzPts val="2960"/>
              <a:buFont typeface="Times New Roman"/>
              <a:buChar char="•"/>
            </a:pPr>
            <a:r>
              <a:rPr lang="en-US" sz="2960" dirty="0"/>
              <a:t>When</a:t>
            </a:r>
            <a:r>
              <a:rPr lang="en-US" sz="2960" b="0" i="0" u="none" strike="noStrike" cap="none" dirty="0">
                <a:solidFill>
                  <a:schemeClr val="dk1"/>
                </a:solidFill>
                <a:latin typeface="Times New Roman"/>
                <a:ea typeface="Times New Roman"/>
                <a:cs typeface="Times New Roman"/>
                <a:sym typeface="Times New Roman"/>
              </a:rPr>
              <a:t> you are on campus, </a:t>
            </a:r>
            <a:r>
              <a:rPr lang="en-US" sz="2960" b="1" i="0" u="none" strike="noStrike" cap="none" dirty="0">
                <a:solidFill>
                  <a:schemeClr val="dk1"/>
                </a:solidFill>
                <a:latin typeface="Times New Roman"/>
                <a:ea typeface="Times New Roman"/>
                <a:cs typeface="Times New Roman"/>
                <a:sym typeface="Times New Roman"/>
              </a:rPr>
              <a:t>you have two options for parking</a:t>
            </a:r>
            <a:r>
              <a:rPr lang="en-US" sz="2960" b="0" i="0" u="none" strike="noStrike" cap="none" dirty="0">
                <a:solidFill>
                  <a:schemeClr val="dk1"/>
                </a:solidFill>
                <a:latin typeface="Times New Roman"/>
                <a:ea typeface="Times New Roman"/>
                <a:cs typeface="Times New Roman"/>
                <a:sym typeface="Times New Roman"/>
              </a:rPr>
              <a:t>: obtain a parking permit sticker for your car or stop at the Visitors’ booth on 322 each time. Don’t risk getting a ticket because you do not have your vehicle(s) registered. </a:t>
            </a:r>
            <a:r>
              <a:rPr lang="en-US" sz="2960" b="0" i="0" u="sng" strike="noStrike" cap="none" dirty="0">
                <a:solidFill>
                  <a:schemeClr val="hlink"/>
                </a:solidFill>
                <a:latin typeface="Times New Roman"/>
                <a:ea typeface="Times New Roman"/>
                <a:cs typeface="Times New Roman"/>
                <a:sym typeface="Times New Roman"/>
                <a:hlinkClick r:id="rId3"/>
              </a:rPr>
              <a:t>http://www.rowan.edu/safety/parking/permit.html</a:t>
            </a:r>
            <a:endParaRPr sz="2960" b="0" i="0" u="none" strike="noStrike" cap="none" dirty="0">
              <a:solidFill>
                <a:schemeClr val="dk1"/>
              </a:solidFill>
              <a:latin typeface="Times New Roman"/>
              <a:ea typeface="Times New Roman"/>
              <a:cs typeface="Times New Roman"/>
              <a:sym typeface="Times New Roman"/>
            </a:endParaRPr>
          </a:p>
          <a:p>
            <a:pPr marL="225425" marR="0" lvl="0" indent="-225425" algn="l" rtl="0">
              <a:lnSpc>
                <a:spcPct val="80000"/>
              </a:lnSpc>
              <a:spcBef>
                <a:spcPts val="592"/>
              </a:spcBef>
              <a:spcAft>
                <a:spcPts val="0"/>
              </a:spcAft>
              <a:buClr>
                <a:schemeClr val="dk1"/>
              </a:buClr>
              <a:buSzPts val="2960"/>
              <a:buFont typeface="Times New Roman"/>
              <a:buChar char="•"/>
            </a:pPr>
            <a:endParaRPr lang="en-US" sz="2960" b="0" i="0" u="none" strike="noStrike" cap="none" dirty="0">
              <a:solidFill>
                <a:schemeClr val="dk1"/>
              </a:solidFill>
              <a:latin typeface="Times New Roman"/>
              <a:ea typeface="Times New Roman"/>
              <a:cs typeface="Times New Roman"/>
              <a:sym typeface="Times New Roman"/>
            </a:endParaRPr>
          </a:p>
          <a:p>
            <a:pPr marL="225425" marR="0" lvl="0" indent="-225425" algn="l" rtl="0">
              <a:lnSpc>
                <a:spcPct val="80000"/>
              </a:lnSpc>
              <a:spcBef>
                <a:spcPts val="592"/>
              </a:spcBef>
              <a:spcAft>
                <a:spcPts val="0"/>
              </a:spcAft>
              <a:buClr>
                <a:schemeClr val="dk1"/>
              </a:buClr>
              <a:buSzPts val="2960"/>
              <a:buFont typeface="Times New Roman"/>
              <a:buChar char="•"/>
            </a:pPr>
            <a:r>
              <a:rPr lang="en-US" sz="2960" b="0" i="0" u="none" strike="noStrike" cap="none" dirty="0">
                <a:solidFill>
                  <a:schemeClr val="dk1"/>
                </a:solidFill>
                <a:latin typeface="Times New Roman"/>
                <a:ea typeface="Times New Roman"/>
                <a:cs typeface="Times New Roman"/>
                <a:sym typeface="Times New Roman"/>
              </a:rPr>
              <a:t>Be sure to park in the correct lot and not in a reserved space!  The lots on </a:t>
            </a:r>
          </a:p>
          <a:p>
            <a:pPr marL="0" marR="0" lvl="0" indent="0" algn="l" rtl="0">
              <a:lnSpc>
                <a:spcPct val="80000"/>
              </a:lnSpc>
              <a:spcBef>
                <a:spcPts val="592"/>
              </a:spcBef>
              <a:spcAft>
                <a:spcPts val="0"/>
              </a:spcAft>
              <a:buClr>
                <a:schemeClr val="dk1"/>
              </a:buClr>
              <a:buSzPts val="2960"/>
              <a:buNone/>
            </a:pPr>
            <a:r>
              <a:rPr lang="en-US" sz="2960" dirty="0"/>
              <a:t>  either side of James Hall are </a:t>
            </a:r>
          </a:p>
          <a:p>
            <a:pPr marL="0" marR="0" lvl="0" indent="0" algn="l" rtl="0">
              <a:lnSpc>
                <a:spcPct val="80000"/>
              </a:lnSpc>
              <a:spcBef>
                <a:spcPts val="592"/>
              </a:spcBef>
              <a:spcAft>
                <a:spcPts val="0"/>
              </a:spcAft>
              <a:buClr>
                <a:schemeClr val="dk1"/>
              </a:buClr>
              <a:buSzPts val="2960"/>
              <a:buNone/>
            </a:pPr>
            <a:r>
              <a:rPr lang="en-US" sz="2960" dirty="0"/>
              <a:t>  fine IF you have a permit.</a:t>
            </a:r>
            <a:endParaRPr dirty="0"/>
          </a:p>
          <a:p>
            <a:pPr marL="225425" marR="0" lvl="0" indent="-37464" algn="l" rtl="0">
              <a:lnSpc>
                <a:spcPct val="80000"/>
              </a:lnSpc>
              <a:spcBef>
                <a:spcPts val="592"/>
              </a:spcBef>
              <a:spcAft>
                <a:spcPts val="0"/>
              </a:spcAft>
              <a:buClr>
                <a:schemeClr val="dk1"/>
              </a:buClr>
              <a:buSzPts val="2960"/>
              <a:buFont typeface="Times New Roman"/>
              <a:buNone/>
            </a:pPr>
            <a:endParaRPr sz="2960" b="0" i="0" u="none" strike="noStrike" cap="none" dirty="0">
              <a:solidFill>
                <a:schemeClr val="dk1"/>
              </a:solidFill>
              <a:latin typeface="Times New Roman"/>
              <a:ea typeface="Times New Roman"/>
              <a:cs typeface="Times New Roman"/>
              <a:sym typeface="Times New Roman"/>
            </a:endParaRPr>
          </a:p>
          <a:p>
            <a:pPr marL="225425" marR="0" lvl="0" indent="-225425" algn="l" rtl="0">
              <a:lnSpc>
                <a:spcPct val="80000"/>
              </a:lnSpc>
              <a:spcBef>
                <a:spcPts val="592"/>
              </a:spcBef>
              <a:spcAft>
                <a:spcPts val="0"/>
              </a:spcAft>
              <a:buClr>
                <a:schemeClr val="dk1"/>
              </a:buClr>
              <a:buSzPts val="2960"/>
              <a:buFont typeface="Times New Roman"/>
              <a:buChar char="•"/>
            </a:pPr>
            <a:r>
              <a:rPr lang="en-US" sz="2960" b="0" i="0" u="none" strike="noStrike" cap="none" dirty="0">
                <a:solidFill>
                  <a:schemeClr val="dk1"/>
                </a:solidFill>
                <a:latin typeface="Times New Roman"/>
                <a:ea typeface="Times New Roman"/>
                <a:cs typeface="Times New Roman"/>
                <a:sym typeface="Times New Roman"/>
              </a:rPr>
              <a:t>We cannot “fix” tickets! </a:t>
            </a:r>
            <a:endParaRPr dirty="0"/>
          </a:p>
          <a:p>
            <a:pPr marL="411480" marR="0" lvl="1" indent="0" algn="l" rtl="0">
              <a:lnSpc>
                <a:spcPct val="80000"/>
              </a:lnSpc>
              <a:spcBef>
                <a:spcPts val="518"/>
              </a:spcBef>
              <a:spcAft>
                <a:spcPts val="0"/>
              </a:spcAft>
              <a:buClr>
                <a:schemeClr val="dk1"/>
              </a:buClr>
              <a:buSzPts val="2590"/>
              <a:buFont typeface="Times New Roman"/>
              <a:buNone/>
            </a:pPr>
            <a:endParaRPr sz="2590" b="0" i="0" u="none" strike="noStrike" cap="none" dirty="0">
              <a:solidFill>
                <a:schemeClr val="dk1"/>
              </a:solidFill>
              <a:latin typeface="Times New Roman"/>
              <a:ea typeface="Times New Roman"/>
              <a:cs typeface="Times New Roman"/>
              <a:sym typeface="Times New Roman"/>
            </a:endParaRPr>
          </a:p>
        </p:txBody>
      </p:sp>
      <p:sp>
        <p:nvSpPr>
          <p:cNvPr id="157" name="Google Shape;157;p26"/>
          <p:cNvSpPr txBox="1">
            <a:spLocks noGrp="1"/>
          </p:cNvSpPr>
          <p:nvPr>
            <p:ph type="title"/>
          </p:nvPr>
        </p:nvSpPr>
        <p:spPr>
          <a:xfrm>
            <a:off x="304800" y="0"/>
            <a:ext cx="8610600" cy="752354"/>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dirty="0">
                <a:solidFill>
                  <a:srgbClr val="522602"/>
                </a:solidFill>
                <a:latin typeface="Times New Roman"/>
                <a:ea typeface="Times New Roman"/>
                <a:cs typeface="Times New Roman"/>
                <a:sym typeface="Times New Roman"/>
              </a:rPr>
              <a:t>Parking</a:t>
            </a:r>
            <a:endParaRPr dirty="0"/>
          </a:p>
        </p:txBody>
      </p:sp>
      <p:pic>
        <p:nvPicPr>
          <p:cNvPr id="3" name="Picture 2" descr="Several packets of condom on a windshield&#10;&#10;Description automatically generated">
            <a:extLst>
              <a:ext uri="{FF2B5EF4-FFF2-40B4-BE49-F238E27FC236}">
                <a16:creationId xmlns:a16="http://schemas.microsoft.com/office/drawing/2014/main" id="{5024D01E-1FBA-C32E-28F1-7DE7ACFA633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424744" y="4536614"/>
            <a:ext cx="3123561" cy="209278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txBox="1">
            <a:spLocks noGrp="1"/>
          </p:cNvSpPr>
          <p:nvPr>
            <p:ph type="body" idx="1"/>
          </p:nvPr>
        </p:nvSpPr>
        <p:spPr>
          <a:xfrm>
            <a:off x="634073" y="1875099"/>
            <a:ext cx="7862505" cy="4251064"/>
          </a:xfrm>
          <a:prstGeom prst="rect">
            <a:avLst/>
          </a:prstGeom>
          <a:noFill/>
          <a:ln>
            <a:noFill/>
          </a:ln>
        </p:spPr>
        <p:txBody>
          <a:bodyPr spcFirstLastPara="1" wrap="square" lIns="0" tIns="0" rIns="0" bIns="0" anchor="t" anchorCtr="0">
            <a:noAutofit/>
          </a:bodyPr>
          <a:lstStyle/>
          <a:p>
            <a:pPr marL="225425" marR="0" lvl="0" indent="-225425" algn="l" rtl="0">
              <a:lnSpc>
                <a:spcPct val="90000"/>
              </a:lnSpc>
              <a:spcBef>
                <a:spcPts val="0"/>
              </a:spcBef>
              <a:spcAft>
                <a:spcPts val="0"/>
              </a:spcAft>
              <a:buClr>
                <a:schemeClr val="dk1"/>
              </a:buClr>
              <a:buSzPts val="3200"/>
              <a:buFont typeface="Times New Roman"/>
              <a:buChar char="•"/>
            </a:pPr>
            <a:r>
              <a:rPr lang="en-US" sz="3200" b="1" i="0" u="none" strike="noStrike" cap="none" dirty="0">
                <a:solidFill>
                  <a:schemeClr val="dk1"/>
                </a:solidFill>
                <a:latin typeface="Times New Roman"/>
                <a:ea typeface="Times New Roman"/>
                <a:cs typeface="Times New Roman"/>
                <a:sym typeface="Times New Roman"/>
              </a:rPr>
              <a:t>Adjunct Suite </a:t>
            </a:r>
            <a:r>
              <a:rPr lang="en-US" sz="3200" b="0" i="0" u="none" strike="noStrike" cap="none" dirty="0">
                <a:solidFill>
                  <a:schemeClr val="dk1"/>
                </a:solidFill>
                <a:latin typeface="Times New Roman"/>
                <a:ea typeface="Times New Roman"/>
                <a:cs typeface="Times New Roman"/>
                <a:sym typeface="Times New Roman"/>
              </a:rPr>
              <a:t>3</a:t>
            </a:r>
            <a:r>
              <a:rPr lang="en-US" sz="3200" b="0" i="0" u="none" strike="noStrike" cap="none" baseline="30000" dirty="0">
                <a:solidFill>
                  <a:schemeClr val="dk1"/>
                </a:solidFill>
                <a:latin typeface="Times New Roman"/>
                <a:ea typeface="Times New Roman"/>
                <a:cs typeface="Times New Roman"/>
                <a:sym typeface="Times New Roman"/>
              </a:rPr>
              <a:t>rd</a:t>
            </a:r>
            <a:r>
              <a:rPr lang="en-US" sz="3200" b="0" i="0" u="none" strike="noStrike" cap="none" dirty="0">
                <a:solidFill>
                  <a:schemeClr val="dk1"/>
                </a:solidFill>
                <a:latin typeface="Times New Roman"/>
                <a:ea typeface="Times New Roman"/>
                <a:cs typeface="Times New Roman"/>
                <a:sym typeface="Times New Roman"/>
              </a:rPr>
              <a:t> floor middle of office corridor, access from both sides</a:t>
            </a:r>
            <a:r>
              <a:rPr lang="en-US" dirty="0"/>
              <a:t> of hallway</a:t>
            </a:r>
            <a:endParaRPr dirty="0"/>
          </a:p>
          <a:p>
            <a:pPr marL="742950" marR="0" lvl="1" indent="-285750" algn="l" rtl="0">
              <a:lnSpc>
                <a:spcPct val="90000"/>
              </a:lnSpc>
              <a:spcBef>
                <a:spcPts val="560"/>
              </a:spcBef>
              <a:spcAft>
                <a:spcPts val="0"/>
              </a:spcAft>
              <a:buClr>
                <a:schemeClr val="dk1"/>
              </a:buClr>
              <a:buSzPts val="2800"/>
              <a:buFont typeface="Times New Roman"/>
              <a:buChar char="–"/>
            </a:pPr>
            <a:r>
              <a:rPr lang="en-US" sz="2800" b="0" i="0" u="none" strike="noStrike" cap="none" dirty="0">
                <a:solidFill>
                  <a:schemeClr val="dk1"/>
                </a:solidFill>
                <a:latin typeface="Times New Roman"/>
                <a:ea typeface="Times New Roman"/>
                <a:cs typeface="Times New Roman"/>
                <a:sym typeface="Times New Roman"/>
              </a:rPr>
              <a:t>Desks: most adjuncts </a:t>
            </a:r>
            <a:r>
              <a:rPr lang="en-US" dirty="0"/>
              <a:t>attach</a:t>
            </a:r>
            <a:r>
              <a:rPr lang="en-US" sz="2800" b="0" i="0" u="none" strike="noStrike" cap="none" dirty="0">
                <a:solidFill>
                  <a:schemeClr val="dk1"/>
                </a:solidFill>
                <a:latin typeface="Times New Roman"/>
                <a:ea typeface="Times New Roman"/>
                <a:cs typeface="Times New Roman"/>
                <a:sym typeface="Times New Roman"/>
              </a:rPr>
              <a:t> a business card or name so that candidates can find them! Some locking cabinet capability, if needed</a:t>
            </a:r>
            <a:endParaRPr dirty="0"/>
          </a:p>
          <a:p>
            <a:pPr marL="742950" marR="0" lvl="1" indent="-285750" algn="l" rtl="0">
              <a:lnSpc>
                <a:spcPct val="90000"/>
              </a:lnSpc>
              <a:spcBef>
                <a:spcPts val="560"/>
              </a:spcBef>
              <a:spcAft>
                <a:spcPts val="0"/>
              </a:spcAft>
              <a:buClr>
                <a:schemeClr val="dk1"/>
              </a:buClr>
              <a:buSzPts val="2800"/>
              <a:buFont typeface="Times New Roman"/>
              <a:buChar char="–"/>
            </a:pPr>
            <a:r>
              <a:rPr lang="en-US" dirty="0"/>
              <a:t>Laptop</a:t>
            </a:r>
            <a:r>
              <a:rPr lang="en-US" sz="2800" b="0" i="0" u="none" strike="noStrike" cap="none" dirty="0">
                <a:solidFill>
                  <a:schemeClr val="dk1"/>
                </a:solidFill>
                <a:latin typeface="Times New Roman"/>
                <a:ea typeface="Times New Roman"/>
                <a:cs typeface="Times New Roman"/>
                <a:sym typeface="Times New Roman"/>
              </a:rPr>
              <a:t>-friendly </a:t>
            </a:r>
            <a:r>
              <a:rPr lang="en-US" dirty="0"/>
              <a:t>with</a:t>
            </a:r>
            <a:r>
              <a:rPr lang="en-US" sz="2800" b="0" i="0" u="none" strike="noStrike" cap="none" dirty="0">
                <a:solidFill>
                  <a:schemeClr val="dk1"/>
                </a:solidFill>
                <a:latin typeface="Times New Roman"/>
                <a:ea typeface="Times New Roman"/>
                <a:cs typeface="Times New Roman"/>
                <a:sym typeface="Times New Roman"/>
              </a:rPr>
              <a:t> print</a:t>
            </a:r>
            <a:r>
              <a:rPr lang="en-US" dirty="0"/>
              <a:t>ing</a:t>
            </a:r>
            <a:r>
              <a:rPr lang="en-US" sz="2800" b="0" i="0" u="none" strike="noStrike" cap="none" dirty="0">
                <a:solidFill>
                  <a:schemeClr val="dk1"/>
                </a:solidFill>
                <a:latin typeface="Times New Roman"/>
                <a:ea typeface="Times New Roman"/>
                <a:cs typeface="Times New Roman"/>
                <a:sym typeface="Times New Roman"/>
              </a:rPr>
              <a:t> access</a:t>
            </a:r>
            <a:endParaRPr dirty="0"/>
          </a:p>
          <a:p>
            <a:pPr marL="742950" marR="0" lvl="1" indent="-285750" algn="l" rtl="0">
              <a:lnSpc>
                <a:spcPct val="90000"/>
              </a:lnSpc>
              <a:spcBef>
                <a:spcPts val="560"/>
              </a:spcBef>
              <a:spcAft>
                <a:spcPts val="0"/>
              </a:spcAft>
              <a:buClr>
                <a:schemeClr val="dk1"/>
              </a:buClr>
              <a:buSzPts val="2800"/>
              <a:buFont typeface="Times New Roman"/>
              <a:buChar char="–"/>
            </a:pPr>
            <a:r>
              <a:rPr lang="en-US" sz="2800" b="0" i="0" u="none" strike="noStrike" cap="none" dirty="0">
                <a:solidFill>
                  <a:schemeClr val="dk1"/>
                </a:solidFill>
                <a:latin typeface="Times New Roman"/>
                <a:ea typeface="Times New Roman"/>
                <a:cs typeface="Times New Roman"/>
                <a:sym typeface="Times New Roman"/>
              </a:rPr>
              <a:t>Copier (for emergency copying only; need ID)</a:t>
            </a:r>
            <a:endParaRPr dirty="0"/>
          </a:p>
          <a:p>
            <a:pPr marL="411480" marR="0" lvl="1" indent="0" algn="ctr" rtl="0">
              <a:lnSpc>
                <a:spcPct val="90000"/>
              </a:lnSpc>
              <a:spcBef>
                <a:spcPts val="560"/>
              </a:spcBef>
              <a:spcAft>
                <a:spcPts val="0"/>
              </a:spcAft>
              <a:buClr>
                <a:schemeClr val="dk1"/>
              </a:buClr>
              <a:buSzPts val="2800"/>
              <a:buFont typeface="Times New Roman"/>
              <a:buNone/>
            </a:pPr>
            <a:r>
              <a:rPr lang="en-US" sz="2800" b="0" i="0" u="none" strike="noStrike" cap="none" dirty="0">
                <a:solidFill>
                  <a:schemeClr val="dk1"/>
                </a:solidFill>
                <a:latin typeface="Times New Roman"/>
                <a:ea typeface="Times New Roman"/>
                <a:cs typeface="Times New Roman"/>
                <a:sym typeface="Times New Roman"/>
              </a:rPr>
              <a:t> </a:t>
            </a:r>
            <a:r>
              <a:rPr lang="en-US" sz="2000" b="1" i="0" u="none" strike="noStrike" cap="none" dirty="0">
                <a:solidFill>
                  <a:srgbClr val="FF0000"/>
                </a:solidFill>
                <a:latin typeface="Times New Roman"/>
                <a:ea typeface="Times New Roman"/>
                <a:cs typeface="Times New Roman"/>
                <a:sym typeface="Times New Roman"/>
              </a:rPr>
              <a:t>Due to high printing costs, you are encouraged to use Google Docs,       or Canvas to share readings, materials, and resources with candidates.</a:t>
            </a:r>
            <a:endParaRPr dirty="0"/>
          </a:p>
        </p:txBody>
      </p:sp>
      <p:sp>
        <p:nvSpPr>
          <p:cNvPr id="191" name="Google Shape;191;p32"/>
          <p:cNvSpPr txBox="1">
            <a:spLocks noGrp="1"/>
          </p:cNvSpPr>
          <p:nvPr>
            <p:ph type="title"/>
          </p:nvPr>
        </p:nvSpPr>
        <p:spPr>
          <a:xfrm>
            <a:off x="609600" y="381000"/>
            <a:ext cx="8103085" cy="1371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a:solidFill>
                  <a:srgbClr val="522602"/>
                </a:solidFill>
              </a:rPr>
              <a:t>Need space to work </a:t>
            </a:r>
            <a:endParaRPr sz="4500" b="1">
              <a:solidFill>
                <a:srgbClr val="522602"/>
              </a:solidFill>
            </a:endParaRPr>
          </a:p>
          <a:p>
            <a:pPr marL="0" marR="0" lvl="0" indent="0" algn="ctr" rtl="0">
              <a:spcBef>
                <a:spcPts val="0"/>
              </a:spcBef>
              <a:spcAft>
                <a:spcPts val="0"/>
              </a:spcAft>
              <a:buNone/>
            </a:pPr>
            <a:r>
              <a:rPr lang="en-US" sz="4500" b="1">
                <a:solidFill>
                  <a:srgbClr val="522602"/>
                </a:solidFill>
              </a:rPr>
              <a:t>in </a:t>
            </a:r>
            <a:r>
              <a:rPr lang="en-US" sz="4500" b="1" i="0" u="none" strike="noStrike" cap="none">
                <a:solidFill>
                  <a:srgbClr val="522602"/>
                </a:solidFill>
                <a:latin typeface="Times New Roman"/>
                <a:ea typeface="Times New Roman"/>
                <a:cs typeface="Times New Roman"/>
                <a:sym typeface="Times New Roman"/>
              </a:rPr>
              <a:t>James Hall?</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3"/>
          <p:cNvSpPr txBox="1">
            <a:spLocks noGrp="1"/>
          </p:cNvSpPr>
          <p:nvPr>
            <p:ph type="body" idx="1"/>
          </p:nvPr>
        </p:nvSpPr>
        <p:spPr>
          <a:xfrm>
            <a:off x="1145894" y="1629508"/>
            <a:ext cx="7402411" cy="4296730"/>
          </a:xfrm>
          <a:prstGeom prst="rect">
            <a:avLst/>
          </a:prstGeom>
          <a:noFill/>
          <a:ln>
            <a:noFill/>
          </a:ln>
        </p:spPr>
        <p:txBody>
          <a:bodyPr spcFirstLastPara="1" wrap="square" lIns="0" tIns="0" rIns="0" bIns="0" anchor="t" anchorCtr="0">
            <a:noAutofit/>
          </a:bodyPr>
          <a:lstStyle/>
          <a:p>
            <a:pPr marL="225425" marR="0" lvl="0" indent="-225425" algn="l" rtl="0">
              <a:lnSpc>
                <a:spcPct val="80000"/>
              </a:lnSpc>
              <a:spcBef>
                <a:spcPts val="0"/>
              </a:spcBef>
              <a:spcAft>
                <a:spcPts val="0"/>
              </a:spcAft>
              <a:buClr>
                <a:schemeClr val="dk1"/>
              </a:buClr>
              <a:buSzPts val="2720"/>
              <a:buFont typeface="Times New Roman"/>
              <a:buChar char="•"/>
            </a:pPr>
            <a:r>
              <a:rPr lang="en-US" sz="2720" b="1" i="0" u="none" strike="noStrike" cap="none" dirty="0">
                <a:solidFill>
                  <a:schemeClr val="dk1"/>
                </a:solidFill>
                <a:latin typeface="Times New Roman"/>
                <a:ea typeface="Times New Roman"/>
                <a:cs typeface="Times New Roman"/>
                <a:sym typeface="Times New Roman"/>
              </a:rPr>
              <a:t>Offices</a:t>
            </a:r>
            <a:r>
              <a:rPr lang="en-US" sz="2720" b="0" i="0" u="none" strike="noStrike" cap="none" dirty="0">
                <a:solidFill>
                  <a:schemeClr val="dk1"/>
                </a:solidFill>
                <a:latin typeface="Times New Roman"/>
                <a:ea typeface="Times New Roman"/>
                <a:cs typeface="Times New Roman"/>
                <a:sym typeface="Times New Roman"/>
              </a:rPr>
              <a:t> – adjunct faculty and supervisors do not have private offices; if you need space to meet with a student that is more private than adjunct suite, discuss this with your department chair-a suitable place can be found for a meeting</a:t>
            </a:r>
            <a:endParaRPr dirty="0"/>
          </a:p>
          <a:p>
            <a:pPr marL="0" marR="0" lvl="0" indent="0" algn="l" rtl="0">
              <a:lnSpc>
                <a:spcPct val="80000"/>
              </a:lnSpc>
              <a:spcBef>
                <a:spcPts val="544"/>
              </a:spcBef>
              <a:spcAft>
                <a:spcPts val="0"/>
              </a:spcAft>
              <a:buClr>
                <a:schemeClr val="dk1"/>
              </a:buClr>
              <a:buSzPts val="2720"/>
              <a:buFont typeface="Times New Roman"/>
              <a:buNone/>
            </a:pPr>
            <a:endParaRPr sz="2720" b="0" i="0" u="none" strike="noStrike" cap="none" dirty="0">
              <a:solidFill>
                <a:schemeClr val="dk1"/>
              </a:solidFill>
              <a:latin typeface="Times New Roman"/>
              <a:ea typeface="Times New Roman"/>
              <a:cs typeface="Times New Roman"/>
              <a:sym typeface="Times New Roman"/>
            </a:endParaRPr>
          </a:p>
          <a:p>
            <a:pPr marL="225425" marR="0" lvl="0" indent="-225425" algn="l" rtl="0">
              <a:lnSpc>
                <a:spcPct val="80000"/>
              </a:lnSpc>
              <a:spcBef>
                <a:spcPts val="544"/>
              </a:spcBef>
              <a:spcAft>
                <a:spcPts val="0"/>
              </a:spcAft>
              <a:buClr>
                <a:schemeClr val="dk1"/>
              </a:buClr>
              <a:buSzPts val="2720"/>
              <a:buFont typeface="Times New Roman"/>
              <a:buChar char="•"/>
            </a:pPr>
            <a:r>
              <a:rPr lang="en-US" sz="2720" b="1" i="0" u="none" strike="noStrike" cap="none" dirty="0">
                <a:solidFill>
                  <a:schemeClr val="dk1"/>
                </a:solidFill>
                <a:latin typeface="Times New Roman"/>
                <a:ea typeface="Times New Roman"/>
                <a:cs typeface="Times New Roman"/>
                <a:sym typeface="Times New Roman"/>
              </a:rPr>
              <a:t>Office of </a:t>
            </a:r>
            <a:r>
              <a:rPr lang="en-US" sz="2720" b="1" i="0" u="none" strike="noStrike" cap="none" dirty="0">
                <a:solidFill>
                  <a:schemeClr val="accent4"/>
                </a:solidFill>
                <a:latin typeface="Times New Roman"/>
                <a:ea typeface="Times New Roman"/>
                <a:cs typeface="Times New Roman"/>
                <a:sym typeface="Times New Roman"/>
              </a:rPr>
              <a:t>Clinical Experiences </a:t>
            </a:r>
            <a:r>
              <a:rPr lang="en-US" sz="2720" b="1" i="0" u="none" strike="noStrike" cap="none" dirty="0">
                <a:solidFill>
                  <a:schemeClr val="dk1"/>
                </a:solidFill>
                <a:latin typeface="Times New Roman"/>
                <a:ea typeface="Times New Roman"/>
                <a:cs typeface="Times New Roman"/>
                <a:sym typeface="Times New Roman"/>
              </a:rPr>
              <a:t>and College of Education Advising Center </a:t>
            </a:r>
            <a:r>
              <a:rPr lang="en-US" sz="2720" b="0" i="0" u="none" strike="noStrike" cap="none" dirty="0">
                <a:solidFill>
                  <a:schemeClr val="dk1"/>
                </a:solidFill>
                <a:latin typeface="Times New Roman"/>
                <a:ea typeface="Times New Roman"/>
                <a:cs typeface="Times New Roman"/>
                <a:sym typeface="Times New Roman"/>
              </a:rPr>
              <a:t>– 2</a:t>
            </a:r>
            <a:r>
              <a:rPr lang="en-US" sz="2720" b="0" i="0" u="none" strike="noStrike" cap="none" baseline="30000" dirty="0">
                <a:solidFill>
                  <a:schemeClr val="dk1"/>
                </a:solidFill>
                <a:latin typeface="Times New Roman"/>
                <a:ea typeface="Times New Roman"/>
                <a:cs typeface="Times New Roman"/>
                <a:sym typeface="Times New Roman"/>
              </a:rPr>
              <a:t>nd</a:t>
            </a:r>
            <a:r>
              <a:rPr lang="en-US" sz="2720" b="0" i="0" u="none" strike="noStrike" cap="none" dirty="0">
                <a:solidFill>
                  <a:schemeClr val="dk1"/>
                </a:solidFill>
                <a:latin typeface="Times New Roman"/>
                <a:ea typeface="Times New Roman"/>
                <a:cs typeface="Times New Roman"/>
                <a:sym typeface="Times New Roman"/>
              </a:rPr>
              <a:t> floor, athletic fields side of building</a:t>
            </a:r>
            <a:endParaRPr dirty="0"/>
          </a:p>
          <a:p>
            <a:pPr marL="742950" marR="0" lvl="1" indent="-285750" algn="l" rtl="0">
              <a:lnSpc>
                <a:spcPct val="80000"/>
              </a:lnSpc>
              <a:spcBef>
                <a:spcPts val="476"/>
              </a:spcBef>
              <a:spcAft>
                <a:spcPts val="0"/>
              </a:spcAft>
              <a:buClr>
                <a:schemeClr val="dk1"/>
              </a:buClr>
              <a:buSzPts val="2380"/>
              <a:buFont typeface="Times New Roman"/>
              <a:buChar char="–"/>
            </a:pPr>
            <a:r>
              <a:rPr lang="en-US" sz="2380" b="0" i="0" u="none" strike="noStrike" cap="none" dirty="0">
                <a:solidFill>
                  <a:schemeClr val="dk1"/>
                </a:solidFill>
                <a:latin typeface="Times New Roman"/>
                <a:ea typeface="Times New Roman"/>
                <a:cs typeface="Times New Roman"/>
                <a:sym typeface="Times New Roman"/>
              </a:rPr>
              <a:t>Hours: 8:30-4:30, Monday through Friday</a:t>
            </a:r>
            <a:endParaRPr dirty="0"/>
          </a:p>
          <a:p>
            <a:pPr marL="742950" marR="0" lvl="1" indent="-285750" algn="l" rtl="0">
              <a:lnSpc>
                <a:spcPct val="80000"/>
              </a:lnSpc>
              <a:spcBef>
                <a:spcPts val="476"/>
              </a:spcBef>
              <a:spcAft>
                <a:spcPts val="0"/>
              </a:spcAft>
              <a:buClr>
                <a:srgbClr val="522602"/>
              </a:buClr>
              <a:buSzPts val="2380"/>
              <a:buFont typeface="Times New Roman"/>
              <a:buChar char="–"/>
            </a:pPr>
            <a:r>
              <a:rPr lang="en-US" sz="2380" b="0" i="0" u="none" strike="noStrike" cap="none" dirty="0">
                <a:solidFill>
                  <a:srgbClr val="522602"/>
                </a:solidFill>
                <a:latin typeface="Times New Roman"/>
                <a:ea typeface="Times New Roman"/>
                <a:cs typeface="Times New Roman"/>
                <a:sym typeface="Times New Roman"/>
              </a:rPr>
              <a:t>Main Center on 2</a:t>
            </a:r>
            <a:r>
              <a:rPr lang="en-US" sz="2380" b="0" i="0" u="none" strike="noStrike" cap="none" baseline="30000" dirty="0">
                <a:solidFill>
                  <a:srgbClr val="522602"/>
                </a:solidFill>
                <a:latin typeface="Times New Roman"/>
                <a:ea typeface="Times New Roman"/>
                <a:cs typeface="Times New Roman"/>
                <a:sym typeface="Times New Roman"/>
              </a:rPr>
              <a:t>nd</a:t>
            </a:r>
            <a:r>
              <a:rPr lang="en-US" sz="2380" b="0" i="0" u="none" strike="noStrike" cap="none" dirty="0">
                <a:solidFill>
                  <a:srgbClr val="522602"/>
                </a:solidFill>
                <a:latin typeface="Times New Roman"/>
                <a:ea typeface="Times New Roman"/>
                <a:cs typeface="Times New Roman"/>
                <a:sym typeface="Times New Roman"/>
              </a:rPr>
              <a:t> floor, advisors</a:t>
            </a:r>
            <a:r>
              <a:rPr lang="en-US" sz="2380" dirty="0">
                <a:solidFill>
                  <a:srgbClr val="522602"/>
                </a:solidFill>
              </a:rPr>
              <a:t>’</a:t>
            </a:r>
            <a:r>
              <a:rPr lang="en-US" sz="2380" b="0" i="0" u="none" strike="noStrike" cap="none" dirty="0">
                <a:solidFill>
                  <a:srgbClr val="522602"/>
                </a:solidFill>
                <a:latin typeface="Times New Roman"/>
                <a:ea typeface="Times New Roman"/>
                <a:cs typeface="Times New Roman"/>
                <a:sym typeface="Times New Roman"/>
              </a:rPr>
              <a:t> offices there, too</a:t>
            </a:r>
            <a:endParaRPr dirty="0"/>
          </a:p>
          <a:p>
            <a:pPr marL="742950" marR="0" lvl="1" indent="-285750" algn="l" rtl="0">
              <a:lnSpc>
                <a:spcPct val="80000"/>
              </a:lnSpc>
              <a:spcBef>
                <a:spcPts val="476"/>
              </a:spcBef>
              <a:spcAft>
                <a:spcPts val="0"/>
              </a:spcAft>
              <a:buClr>
                <a:schemeClr val="dk1"/>
              </a:buClr>
              <a:buSzPts val="2380"/>
              <a:buFont typeface="Times New Roman"/>
              <a:buChar char="–"/>
            </a:pPr>
            <a:r>
              <a:rPr lang="en-US" sz="2380" b="0" i="0" u="none" strike="noStrike" cap="none" dirty="0">
                <a:solidFill>
                  <a:schemeClr val="dk1"/>
                </a:solidFill>
                <a:latin typeface="Times New Roman"/>
                <a:ea typeface="Times New Roman"/>
                <a:cs typeface="Times New Roman"/>
                <a:sym typeface="Times New Roman"/>
              </a:rPr>
              <a:t>After hours, see your departmental secretaries for assistance</a:t>
            </a:r>
            <a:endParaRPr dirty="0"/>
          </a:p>
          <a:p>
            <a:pPr marL="411480" marR="0" lvl="1" indent="0" algn="l" rtl="0">
              <a:lnSpc>
                <a:spcPct val="80000"/>
              </a:lnSpc>
              <a:spcBef>
                <a:spcPts val="476"/>
              </a:spcBef>
              <a:spcAft>
                <a:spcPts val="0"/>
              </a:spcAft>
              <a:buClr>
                <a:schemeClr val="dk1"/>
              </a:buClr>
              <a:buSzPts val="2380"/>
              <a:buFont typeface="Times New Roman"/>
              <a:buNone/>
            </a:pPr>
            <a:endParaRPr sz="2380" b="0" i="0" u="none" strike="noStrike" cap="none" dirty="0">
              <a:solidFill>
                <a:schemeClr val="dk1"/>
              </a:solidFill>
              <a:latin typeface="Times New Roman"/>
              <a:ea typeface="Times New Roman"/>
              <a:cs typeface="Times New Roman"/>
              <a:sym typeface="Times New Roman"/>
            </a:endParaRPr>
          </a:p>
        </p:txBody>
      </p:sp>
      <p:sp>
        <p:nvSpPr>
          <p:cNvPr id="197" name="Google Shape;197;p33"/>
          <p:cNvSpPr txBox="1">
            <a:spLocks noGrp="1"/>
          </p:cNvSpPr>
          <p:nvPr>
            <p:ph type="title"/>
          </p:nvPr>
        </p:nvSpPr>
        <p:spPr>
          <a:xfrm>
            <a:off x="304800" y="182302"/>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a:solidFill>
                  <a:srgbClr val="522602"/>
                </a:solidFill>
                <a:latin typeface="Times New Roman"/>
                <a:ea typeface="Times New Roman"/>
                <a:cs typeface="Times New Roman"/>
                <a:sym typeface="Times New Roman"/>
              </a:rPr>
              <a:t>James Hall</a:t>
            </a:r>
            <a:endParaRPr/>
          </a:p>
        </p:txBody>
      </p:sp>
      <p:pic>
        <p:nvPicPr>
          <p:cNvPr id="198" name="Google Shape;198;p33"/>
          <p:cNvPicPr preferRelativeResize="0"/>
          <p:nvPr/>
        </p:nvPicPr>
        <p:blipFill rotWithShape="1">
          <a:blip r:embed="rId3">
            <a:alphaModFix/>
          </a:blip>
          <a:srcRect/>
          <a:stretch/>
        </p:blipFill>
        <p:spPr>
          <a:xfrm>
            <a:off x="228600" y="231308"/>
            <a:ext cx="1651311" cy="140090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body" idx="1"/>
          </p:nvPr>
        </p:nvSpPr>
        <p:spPr>
          <a:xfrm>
            <a:off x="634073" y="868364"/>
            <a:ext cx="7862505" cy="5257799"/>
          </a:xfrm>
          <a:prstGeom prst="rect">
            <a:avLst/>
          </a:prstGeom>
          <a:noFill/>
          <a:ln>
            <a:noFill/>
          </a:ln>
        </p:spPr>
        <p:txBody>
          <a:bodyPr spcFirstLastPara="1" wrap="square" lIns="0" tIns="0" rIns="0" bIns="0" anchor="t" anchorCtr="0">
            <a:noAutofit/>
          </a:bodyPr>
          <a:lstStyle/>
          <a:p>
            <a:pPr marL="225425" marR="0" lvl="0" indent="-225425" algn="l" rtl="0">
              <a:lnSpc>
                <a:spcPct val="90000"/>
              </a:lnSpc>
              <a:spcBef>
                <a:spcPts val="0"/>
              </a:spcBef>
              <a:spcAft>
                <a:spcPts val="0"/>
              </a:spcAft>
              <a:buClr>
                <a:schemeClr val="dk1"/>
              </a:buClr>
              <a:buSzPts val="3200"/>
              <a:buFont typeface="Times New Roman"/>
              <a:buChar char="•"/>
            </a:pPr>
            <a:r>
              <a:rPr lang="en-US" sz="3200" b="0" i="0" u="none" strike="noStrike" cap="none" dirty="0">
                <a:solidFill>
                  <a:schemeClr val="dk1"/>
                </a:solidFill>
                <a:latin typeface="Times New Roman"/>
                <a:ea typeface="Times New Roman"/>
                <a:cs typeface="Times New Roman"/>
                <a:sym typeface="Times New Roman"/>
              </a:rPr>
              <a:t>Be sure all required documents are on file with department secretary, HR, and payroll</a:t>
            </a:r>
          </a:p>
          <a:p>
            <a:pPr marL="225425" marR="0" lvl="0" indent="-225425" algn="l" rtl="0">
              <a:lnSpc>
                <a:spcPct val="90000"/>
              </a:lnSpc>
              <a:spcBef>
                <a:spcPts val="0"/>
              </a:spcBef>
              <a:spcAft>
                <a:spcPts val="0"/>
              </a:spcAft>
              <a:buClr>
                <a:schemeClr val="dk1"/>
              </a:buClr>
              <a:buSzPts val="3200"/>
              <a:buFont typeface="Times New Roman"/>
              <a:buChar char="•"/>
            </a:pPr>
            <a:r>
              <a:rPr lang="en-US" dirty="0"/>
              <a:t>Self-Service Banner – Employee Dashboard-Enter Time-Access Time Sheet</a:t>
            </a:r>
          </a:p>
          <a:p>
            <a:pPr marL="0" marR="0" lvl="0" indent="0" algn="l" rtl="0">
              <a:lnSpc>
                <a:spcPct val="90000"/>
              </a:lnSpc>
              <a:spcBef>
                <a:spcPts val="0"/>
              </a:spcBef>
              <a:spcAft>
                <a:spcPts val="0"/>
              </a:spcAft>
              <a:buClr>
                <a:schemeClr val="dk1"/>
              </a:buClr>
              <a:buSzPts val="3200"/>
              <a:buNone/>
            </a:pPr>
            <a:r>
              <a:rPr lang="en-US" dirty="0"/>
              <a:t>       You can also access your pay stubs here.</a:t>
            </a:r>
          </a:p>
          <a:p>
            <a:pPr marL="225425" marR="0" lvl="0" indent="-225425" algn="l" rtl="0">
              <a:lnSpc>
                <a:spcPct val="90000"/>
              </a:lnSpc>
              <a:spcBef>
                <a:spcPts val="640"/>
              </a:spcBef>
              <a:spcAft>
                <a:spcPts val="0"/>
              </a:spcAft>
              <a:buClr>
                <a:schemeClr val="dk1"/>
              </a:buClr>
              <a:buSzPts val="3200"/>
              <a:buFont typeface="Times New Roman"/>
              <a:buChar char="•"/>
            </a:pPr>
            <a:r>
              <a:rPr lang="en-US" sz="3200" b="0" i="0" u="none" strike="noStrike" cap="none" dirty="0">
                <a:solidFill>
                  <a:schemeClr val="dk1"/>
                </a:solidFill>
                <a:latin typeface="Times New Roman"/>
                <a:ea typeface="Times New Roman"/>
                <a:cs typeface="Times New Roman"/>
                <a:sym typeface="Times New Roman"/>
              </a:rPr>
              <a:t>If you are supervising and will request travel reimbursement</a:t>
            </a:r>
            <a:r>
              <a:rPr lang="en-US" sz="2800" dirty="0"/>
              <a:t>, y</a:t>
            </a:r>
            <a:r>
              <a:rPr lang="en-US" sz="2800" b="0" i="0" u="none" strike="noStrike" cap="none" dirty="0">
                <a:solidFill>
                  <a:schemeClr val="dk1"/>
                </a:solidFill>
                <a:latin typeface="Times New Roman"/>
                <a:ea typeface="Times New Roman"/>
                <a:cs typeface="Times New Roman"/>
                <a:sym typeface="Times New Roman"/>
              </a:rPr>
              <a:t>ou must use </a:t>
            </a:r>
            <a:r>
              <a:rPr lang="en-US" sz="2800" b="0" i="0" u="none" strike="noStrike" cap="none" dirty="0">
                <a:solidFill>
                  <a:srgbClr val="FF0000"/>
                </a:solidFill>
                <a:latin typeface="Times New Roman"/>
                <a:ea typeface="Times New Roman"/>
                <a:cs typeface="Times New Roman"/>
                <a:sym typeface="Times New Roman"/>
              </a:rPr>
              <a:t>Concur</a:t>
            </a:r>
            <a:r>
              <a:rPr lang="en-US" sz="2800" b="0" i="0" u="none" strike="noStrike" cap="none" dirty="0">
                <a:solidFill>
                  <a:schemeClr val="dk1"/>
                </a:solidFill>
                <a:latin typeface="Times New Roman"/>
                <a:ea typeface="Times New Roman"/>
                <a:cs typeface="Times New Roman"/>
                <a:sym typeface="Times New Roman"/>
              </a:rPr>
              <a:t>. </a:t>
            </a:r>
          </a:p>
          <a:p>
            <a:pPr marL="457200" lvl="1" indent="0">
              <a:lnSpc>
                <a:spcPct val="90000"/>
              </a:lnSpc>
              <a:buNone/>
            </a:pPr>
            <a:r>
              <a:rPr lang="en-US" u="sng" dirty="0">
                <a:solidFill>
                  <a:srgbClr val="000000"/>
                </a:solidFill>
                <a:effectLst/>
                <a:latin typeface="Times New Roman" panose="02020603050405020304" pitchFamily="18" charset="0"/>
                <a:ea typeface="Calibri" panose="020F0502020204030204" pitchFamily="34" charset="0"/>
                <a:hlinkClick r:id="rId3"/>
              </a:rPr>
              <a:t>https://sites.rowan.edu/accountspayable/travel/concur_t_e/concur_training.html</a:t>
            </a:r>
            <a:endParaRPr lang="en-US" dirty="0">
              <a:effectLst/>
              <a:latin typeface="Calibri" panose="020F0502020204030204" pitchFamily="34" charset="0"/>
              <a:ea typeface="Calibri" panose="020F0502020204030204" pitchFamily="34" charset="0"/>
            </a:endParaRPr>
          </a:p>
          <a:p>
            <a:pPr marL="457200" marR="0" lvl="1" indent="0" algn="l" rtl="0">
              <a:lnSpc>
                <a:spcPct val="90000"/>
              </a:lnSpc>
              <a:spcBef>
                <a:spcPts val="560"/>
              </a:spcBef>
              <a:spcAft>
                <a:spcPts val="0"/>
              </a:spcAft>
              <a:buClr>
                <a:schemeClr val="dk1"/>
              </a:buClr>
              <a:buSzPts val="2800"/>
              <a:buFont typeface="Times New Roman"/>
              <a:buNone/>
            </a:pPr>
            <a:endParaRPr lang="en-US" sz="2800" b="0" i="0" u="none" strike="noStrike" cap="none" dirty="0">
              <a:solidFill>
                <a:schemeClr val="dk1"/>
              </a:solidFill>
              <a:latin typeface="Times New Roman"/>
              <a:ea typeface="Times New Roman"/>
              <a:cs typeface="Times New Roman"/>
              <a:sym typeface="Times New Roman"/>
            </a:endParaRPr>
          </a:p>
          <a:p>
            <a:pPr marL="457200" marR="0" lvl="1" indent="0" algn="l" rtl="0">
              <a:lnSpc>
                <a:spcPct val="90000"/>
              </a:lnSpc>
              <a:spcBef>
                <a:spcPts val="560"/>
              </a:spcBef>
              <a:spcAft>
                <a:spcPts val="0"/>
              </a:spcAft>
              <a:buClr>
                <a:schemeClr val="dk1"/>
              </a:buClr>
              <a:buSzPts val="2800"/>
              <a:buFont typeface="Times New Roman"/>
              <a:buNone/>
            </a:pPr>
            <a:endParaRPr sz="2800" b="0" i="0" u="none" strike="noStrike" cap="none" dirty="0">
              <a:solidFill>
                <a:schemeClr val="dk1"/>
              </a:solidFill>
              <a:latin typeface="Times New Roman"/>
              <a:ea typeface="Times New Roman"/>
              <a:cs typeface="Times New Roman"/>
              <a:sym typeface="Times New Roman"/>
            </a:endParaRPr>
          </a:p>
        </p:txBody>
      </p:sp>
      <p:sp>
        <p:nvSpPr>
          <p:cNvPr id="144" name="Google Shape;144;p24"/>
          <p:cNvSpPr txBox="1">
            <a:spLocks noGrp="1"/>
          </p:cNvSpPr>
          <p:nvPr>
            <p:ph type="title"/>
          </p:nvPr>
        </p:nvSpPr>
        <p:spPr>
          <a:xfrm>
            <a:off x="228600" y="208344"/>
            <a:ext cx="8610600" cy="66002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dirty="0">
                <a:solidFill>
                  <a:srgbClr val="522602"/>
                </a:solidFill>
                <a:latin typeface="Times New Roman"/>
                <a:ea typeface="Times New Roman"/>
                <a:cs typeface="Times New Roman"/>
                <a:sym typeface="Times New Roman"/>
              </a:rPr>
              <a:t>Paperwork</a:t>
            </a:r>
            <a:endParaRPr dirty="0"/>
          </a:p>
        </p:txBody>
      </p:sp>
      <p:pic>
        <p:nvPicPr>
          <p:cNvPr id="145" name="Google Shape;145;p24"/>
          <p:cNvPicPr preferRelativeResize="0"/>
          <p:nvPr/>
        </p:nvPicPr>
        <p:blipFill rotWithShape="1">
          <a:blip r:embed="rId4">
            <a:alphaModFix/>
          </a:blip>
          <a:srcRect/>
          <a:stretch/>
        </p:blipFill>
        <p:spPr>
          <a:xfrm>
            <a:off x="7257327" y="5386043"/>
            <a:ext cx="1408253" cy="120718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7"/>
          <p:cNvPicPr preferRelativeResize="0">
            <a:picLocks noGrp="1"/>
          </p:cNvPicPr>
          <p:nvPr>
            <p:ph type="body" idx="1"/>
          </p:nvPr>
        </p:nvPicPr>
        <p:blipFill rotWithShape="1">
          <a:blip r:embed="rId3">
            <a:alphaModFix/>
          </a:blip>
          <a:srcRect/>
          <a:stretch/>
        </p:blipFill>
        <p:spPr>
          <a:xfrm>
            <a:off x="1687286" y="609601"/>
            <a:ext cx="5551714" cy="5486400"/>
          </a:xfrm>
          <a:prstGeom prst="rect">
            <a:avLst/>
          </a:prstGeom>
          <a:noFill/>
          <a:ln>
            <a:noFill/>
          </a:ln>
        </p:spPr>
      </p:pic>
      <p:sp>
        <p:nvSpPr>
          <p:cNvPr id="164" name="Google Shape;164;p27"/>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2800" b="1" i="0" u="none" strike="noStrike" cap="none" dirty="0">
                <a:solidFill>
                  <a:srgbClr val="FF0000"/>
                </a:solidFill>
                <a:latin typeface="Times New Roman"/>
                <a:ea typeface="Times New Roman"/>
                <a:cs typeface="Times New Roman"/>
                <a:sym typeface="Times New Roman"/>
              </a:rPr>
              <a:t>You will receive your Contract when notified via email</a:t>
            </a:r>
            <a:endParaRPr sz="2800" dirty="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body" idx="1"/>
          </p:nvPr>
        </p:nvSpPr>
        <p:spPr>
          <a:xfrm>
            <a:off x="405384" y="2430684"/>
            <a:ext cx="8610600" cy="258115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dirty="0">
              <a:solidFill>
                <a:schemeClr val="dk1"/>
              </a:solidFill>
              <a:latin typeface="Times New Roman"/>
              <a:ea typeface="Times New Roman"/>
              <a:cs typeface="Times New Roman"/>
              <a:sym typeface="Times New Roman"/>
            </a:endParaRPr>
          </a:p>
          <a:p>
            <a:pPr marL="0" marR="0" lvl="0" indent="0" algn="ctr" rtl="0">
              <a:spcBef>
                <a:spcPts val="640"/>
              </a:spcBef>
              <a:spcAft>
                <a:spcPts val="0"/>
              </a:spcAft>
              <a:buClr>
                <a:schemeClr val="dk1"/>
              </a:buClr>
              <a:buSzPts val="3200"/>
              <a:buFont typeface="Times New Roman"/>
              <a:buNone/>
            </a:pPr>
            <a:r>
              <a:rPr lang="en-US" sz="3200" b="0" i="0" u="none" strike="noStrike" cap="none" dirty="0">
                <a:solidFill>
                  <a:schemeClr val="dk1"/>
                </a:solidFill>
                <a:latin typeface="Times New Roman"/>
                <a:ea typeface="Times New Roman"/>
                <a:cs typeface="Times New Roman"/>
                <a:sym typeface="Times New Roman"/>
              </a:rPr>
              <a:t>We are thrilled you have decided  </a:t>
            </a:r>
            <a:endParaRPr sz="3200" b="0" i="0" u="none" strike="noStrike" cap="none" dirty="0">
              <a:solidFill>
                <a:schemeClr val="dk1"/>
              </a:solidFill>
              <a:latin typeface="Times New Roman"/>
              <a:ea typeface="Times New Roman"/>
              <a:cs typeface="Times New Roman"/>
              <a:sym typeface="Times New Roman"/>
            </a:endParaRPr>
          </a:p>
          <a:p>
            <a:pPr marL="0" marR="0" lvl="0" indent="0" algn="ctr" rtl="0">
              <a:spcBef>
                <a:spcPts val="640"/>
              </a:spcBef>
              <a:spcAft>
                <a:spcPts val="0"/>
              </a:spcAft>
              <a:buClr>
                <a:schemeClr val="dk1"/>
              </a:buClr>
              <a:buSzPts val="3200"/>
              <a:buFont typeface="Times New Roman"/>
              <a:buNone/>
            </a:pPr>
            <a:r>
              <a:rPr lang="en-US" sz="3200" b="0" i="0" u="none" strike="noStrike" cap="none" dirty="0">
                <a:solidFill>
                  <a:schemeClr val="dk1"/>
                </a:solidFill>
                <a:latin typeface="Times New Roman"/>
                <a:ea typeface="Times New Roman"/>
                <a:cs typeface="Times New Roman"/>
                <a:sym typeface="Times New Roman"/>
              </a:rPr>
              <a:t>to serve the Rowan Community!</a:t>
            </a:r>
            <a:endParaRPr sz="3200" b="0" i="0" u="none" strike="noStrike" cap="none" dirty="0">
              <a:solidFill>
                <a:schemeClr val="dk1"/>
              </a:solidFill>
              <a:latin typeface="Times New Roman"/>
              <a:ea typeface="Times New Roman"/>
              <a:cs typeface="Times New Roman"/>
              <a:sym typeface="Times New Roman"/>
            </a:endParaRPr>
          </a:p>
          <a:p>
            <a:pPr marL="0" marR="0" lvl="0" indent="0" algn="ctr" rtl="0">
              <a:spcBef>
                <a:spcPts val="640"/>
              </a:spcBef>
              <a:spcAft>
                <a:spcPts val="0"/>
              </a:spcAft>
              <a:buClr>
                <a:schemeClr val="dk1"/>
              </a:buClr>
              <a:buSzPts val="3200"/>
              <a:buFont typeface="Times New Roman"/>
              <a:buNone/>
            </a:pPr>
            <a:r>
              <a:rPr lang="en-US" sz="3200" b="0" i="0" u="none" strike="noStrike" cap="none" dirty="0">
                <a:solidFill>
                  <a:schemeClr val="dk1"/>
                </a:solidFill>
                <a:latin typeface="Times New Roman"/>
                <a:ea typeface="Times New Roman"/>
                <a:cs typeface="Times New Roman"/>
                <a:sym typeface="Times New Roman"/>
              </a:rPr>
              <a:t>We appreciate your experience and </a:t>
            </a:r>
            <a:endParaRPr sz="3200" b="0" i="0" u="none" strike="noStrike" cap="none" dirty="0">
              <a:solidFill>
                <a:schemeClr val="dk1"/>
              </a:solidFill>
              <a:latin typeface="Times New Roman"/>
              <a:ea typeface="Times New Roman"/>
              <a:cs typeface="Times New Roman"/>
              <a:sym typeface="Times New Roman"/>
            </a:endParaRPr>
          </a:p>
          <a:p>
            <a:pPr marL="0" marR="0" lvl="0" indent="0" algn="ctr" rtl="0">
              <a:spcBef>
                <a:spcPts val="640"/>
              </a:spcBef>
              <a:spcAft>
                <a:spcPts val="0"/>
              </a:spcAft>
              <a:buClr>
                <a:schemeClr val="dk1"/>
              </a:buClr>
              <a:buSzPts val="3200"/>
              <a:buFont typeface="Times New Roman"/>
              <a:buNone/>
            </a:pPr>
            <a:r>
              <a:rPr lang="en-US" sz="3200" b="0" i="0" u="none" strike="noStrike" cap="none" dirty="0">
                <a:solidFill>
                  <a:schemeClr val="dk1"/>
                </a:solidFill>
                <a:latin typeface="Times New Roman"/>
                <a:ea typeface="Times New Roman"/>
                <a:cs typeface="Times New Roman"/>
                <a:sym typeface="Times New Roman"/>
              </a:rPr>
              <a:t>value your expertise in so many diverse areas!</a:t>
            </a:r>
            <a:endParaRPr dirty="0"/>
          </a:p>
        </p:txBody>
      </p:sp>
      <p:sp>
        <p:nvSpPr>
          <p:cNvPr id="72" name="Google Shape;72;p14"/>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4800" b="1" i="0" u="none" strike="noStrike" cap="none">
                <a:solidFill>
                  <a:schemeClr val="accent1"/>
                </a:solidFill>
                <a:latin typeface="Times New Roman"/>
                <a:ea typeface="Times New Roman"/>
                <a:cs typeface="Times New Roman"/>
                <a:sym typeface="Times New Roman"/>
              </a:rPr>
              <a:t>dada</a:t>
            </a:r>
            <a:endParaRPr sz="4800" b="1" i="0" u="none" strike="noStrike" cap="none">
              <a:solidFill>
                <a:schemeClr val="accent1"/>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0E2603B8-C5CD-D867-1E23-91C63F54A87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344664" y="370617"/>
            <a:ext cx="7012257" cy="2527650"/>
          </a:xfrm>
          <a:prstGeom prst="rect">
            <a:avLst/>
          </a:prstGeom>
        </p:spPr>
      </p:pic>
      <p:pic>
        <p:nvPicPr>
          <p:cNvPr id="5" name="Audio 4">
            <a:hlinkClick r:id="" action="ppaction://media"/>
            <a:extLst>
              <a:ext uri="{FF2B5EF4-FFF2-40B4-BE49-F238E27FC236}">
                <a16:creationId xmlns:a16="http://schemas.microsoft.com/office/drawing/2014/main" id="{C7A11CEF-C50C-C937-DAB4-FB1D2E53EAF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9291"/>
    </mc:Choice>
    <mc:Fallback>
      <p:transition spd="slow" advTm="19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a:solidFill>
                  <a:srgbClr val="522602"/>
                </a:solidFill>
                <a:latin typeface="Times New Roman"/>
                <a:ea typeface="Times New Roman"/>
                <a:cs typeface="Times New Roman"/>
                <a:sym typeface="Times New Roman"/>
              </a:rPr>
              <a:t>Your Contract</a:t>
            </a:r>
            <a:endParaRPr/>
          </a:p>
        </p:txBody>
      </p:sp>
      <p:pic>
        <p:nvPicPr>
          <p:cNvPr id="170" name="Google Shape;170;p28"/>
          <p:cNvPicPr preferRelativeResize="0"/>
          <p:nvPr/>
        </p:nvPicPr>
        <p:blipFill rotWithShape="1">
          <a:blip r:embed="rId3">
            <a:alphaModFix/>
          </a:blip>
          <a:srcRect/>
          <a:stretch/>
        </p:blipFill>
        <p:spPr>
          <a:xfrm>
            <a:off x="2133600" y="838200"/>
            <a:ext cx="5195887" cy="5562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9"/>
          <p:cNvPicPr preferRelativeResize="0"/>
          <p:nvPr/>
        </p:nvPicPr>
        <p:blipFill rotWithShape="1">
          <a:blip r:embed="rId3">
            <a:alphaModFix/>
          </a:blip>
          <a:srcRect/>
          <a:stretch/>
        </p:blipFill>
        <p:spPr>
          <a:xfrm>
            <a:off x="1883366" y="152400"/>
            <a:ext cx="4822233" cy="6019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07320D-60D1-A2B6-E37B-AE155F4BD91E}"/>
              </a:ext>
            </a:extLst>
          </p:cNvPr>
          <p:cNvSpPr>
            <a:spLocks noGrp="1"/>
          </p:cNvSpPr>
          <p:nvPr>
            <p:ph type="title"/>
          </p:nvPr>
        </p:nvSpPr>
        <p:spPr/>
        <p:txBody>
          <a:bodyPr/>
          <a:lstStyle/>
          <a:p>
            <a:pPr algn="ctr"/>
            <a:r>
              <a:rPr lang="en-US" dirty="0">
                <a:solidFill>
                  <a:srgbClr val="FF0000"/>
                </a:solidFill>
              </a:rPr>
              <a:t>A Syllabus is </a:t>
            </a:r>
            <a:r>
              <a:rPr lang="en-US" u="sng" dirty="0">
                <a:solidFill>
                  <a:srgbClr val="FF0000"/>
                </a:solidFill>
              </a:rPr>
              <a:t>required</a:t>
            </a:r>
            <a:r>
              <a:rPr lang="en-US" dirty="0">
                <a:solidFill>
                  <a:srgbClr val="FF0000"/>
                </a:solidFill>
              </a:rPr>
              <a:t> for each Course you teach, each semester</a:t>
            </a:r>
          </a:p>
        </p:txBody>
      </p:sp>
      <p:sp>
        <p:nvSpPr>
          <p:cNvPr id="4" name="Text Placeholder 3">
            <a:extLst>
              <a:ext uri="{FF2B5EF4-FFF2-40B4-BE49-F238E27FC236}">
                <a16:creationId xmlns:a16="http://schemas.microsoft.com/office/drawing/2014/main" id="{136CF120-BBBA-20BB-AD7F-59B03A43A0D0}"/>
              </a:ext>
            </a:extLst>
          </p:cNvPr>
          <p:cNvSpPr>
            <a:spLocks noGrp="1"/>
          </p:cNvSpPr>
          <p:nvPr>
            <p:ph type="body" idx="1"/>
          </p:nvPr>
        </p:nvSpPr>
        <p:spPr>
          <a:xfrm>
            <a:off x="337350" y="694482"/>
            <a:ext cx="8578049" cy="5342334"/>
          </a:xfrm>
        </p:spPr>
        <p:txBody>
          <a:bodyPr/>
          <a:lstStyle/>
          <a:p>
            <a:endParaRPr lang="en-US" dirty="0"/>
          </a:p>
          <a:p>
            <a:pPr marL="0" marR="0" indent="0">
              <a:spcBef>
                <a:spcPts val="0"/>
              </a:spcBef>
              <a:spcAft>
                <a:spcPts val="0"/>
              </a:spcAft>
              <a:buNone/>
            </a:pPr>
            <a:endParaRPr lang="en-US" sz="2000" dirty="0"/>
          </a:p>
          <a:p>
            <a:pPr marL="0" marR="0" indent="0">
              <a:spcBef>
                <a:spcPts val="0"/>
              </a:spcBef>
              <a:spcAft>
                <a:spcPts val="0"/>
              </a:spcAft>
              <a:buNone/>
            </a:pPr>
            <a:endParaRPr lang="en-US" sz="2000" dirty="0"/>
          </a:p>
          <a:p>
            <a:pPr marL="0" marR="0" indent="0">
              <a:spcBef>
                <a:spcPts val="0"/>
              </a:spcBef>
              <a:spcAft>
                <a:spcPts val="0"/>
              </a:spcAft>
              <a:buNone/>
            </a:pPr>
            <a:r>
              <a:rPr lang="en-US" sz="2000" dirty="0"/>
              <a:t>1.  There is a required template for you to use that has the mandatory information. </a:t>
            </a:r>
            <a:r>
              <a:rPr lang="en-US" sz="2000" dirty="0">
                <a:solidFill>
                  <a:srgbClr val="000000"/>
                </a:solidFill>
                <a:effectLst/>
                <a:latin typeface="Times New Roman" panose="02020603050405020304" pitchFamily="18" charset="0"/>
                <a:ea typeface="Calibri" panose="020F0502020204030204" pitchFamily="34" charset="0"/>
              </a:rPr>
              <a:t> </a:t>
            </a:r>
            <a:endParaRPr lang="en-US" sz="2000" dirty="0">
              <a:effectLst/>
              <a:latin typeface="Calibri" panose="020F0502020204030204" pitchFamily="34" charset="0"/>
              <a:ea typeface="Calibri" panose="020F0502020204030204" pitchFamily="34" charset="0"/>
            </a:endParaRPr>
          </a:p>
          <a:p>
            <a:pPr marL="25400" indent="0">
              <a:buNone/>
            </a:pPr>
            <a:r>
              <a:rPr lang="en-US" sz="2000" u="sng" dirty="0">
                <a:solidFill>
                  <a:srgbClr val="000000"/>
                </a:solidFill>
                <a:effectLst/>
                <a:latin typeface="Times New Roman" panose="02020603050405020304" pitchFamily="18" charset="0"/>
                <a:ea typeface="Calibri" panose="020F0502020204030204" pitchFamily="34" charset="0"/>
                <a:hlinkClick r:id="rId2"/>
              </a:rPr>
              <a:t>https://go.rowan.edu/SyllabiTemplate20232024</a:t>
            </a:r>
            <a:endParaRPr lang="en-US" sz="2000" dirty="0"/>
          </a:p>
          <a:p>
            <a:pPr marL="25400" indent="0">
              <a:buNone/>
            </a:pPr>
            <a:r>
              <a:rPr lang="en-US" sz="2000" dirty="0"/>
              <a:t>2.  You may add additional information.</a:t>
            </a:r>
          </a:p>
          <a:p>
            <a:pPr marL="25400" indent="0">
              <a:buNone/>
            </a:pPr>
            <a:r>
              <a:rPr lang="en-US" sz="2000" dirty="0"/>
              <a:t>3.   Due to the Department Secretary </a:t>
            </a:r>
            <a:r>
              <a:rPr lang="en-US" sz="2000" dirty="0">
                <a:solidFill>
                  <a:srgbClr val="FF0000"/>
                </a:solidFill>
              </a:rPr>
              <a:t>within first week of semester </a:t>
            </a:r>
            <a:r>
              <a:rPr lang="en-US" sz="2000" dirty="0"/>
              <a:t>[will be turned in to Dean’s Office for archiving].  It should also be shared with students.</a:t>
            </a:r>
          </a:p>
          <a:p>
            <a:pPr marL="25400" indent="0">
              <a:buNone/>
            </a:pPr>
            <a:r>
              <a:rPr lang="en-US" sz="2000" dirty="0"/>
              <a:t>4.  Even Field/Clinical Experiences and Practicums/Internships require syllabi.</a:t>
            </a:r>
          </a:p>
          <a:p>
            <a:pPr marL="25400" indent="0">
              <a:buNone/>
            </a:pPr>
            <a:r>
              <a:rPr lang="en-US" sz="2000" dirty="0"/>
              <a:t>5.  Check with your Chair/Course Facilitator to see if a syllabi has been created for the course you are teaching – you may only need to add your information.</a:t>
            </a:r>
          </a:p>
          <a:p>
            <a:pPr marL="25400" indent="0">
              <a:buNone/>
            </a:pPr>
            <a:r>
              <a:rPr lang="en-US" sz="2000" dirty="0"/>
              <a:t>6.  You must include the course number and course description that is in the course catalog – this should NOT be altered.</a:t>
            </a:r>
          </a:p>
        </p:txBody>
      </p:sp>
    </p:spTree>
    <p:extLst>
      <p:ext uri="{BB962C8B-B14F-4D97-AF65-F5344CB8AC3E}">
        <p14:creationId xmlns:p14="http://schemas.microsoft.com/office/powerpoint/2010/main" val="465458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30"/>
          <p:cNvPicPr preferRelativeResize="0"/>
          <p:nvPr/>
        </p:nvPicPr>
        <p:blipFill rotWithShape="1">
          <a:blip r:embed="rId3">
            <a:alphaModFix/>
          </a:blip>
          <a:srcRect/>
          <a:stretch/>
        </p:blipFill>
        <p:spPr>
          <a:xfrm>
            <a:off x="2133600" y="57277"/>
            <a:ext cx="4959474" cy="619112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ncils and scissors in a holder">
            <a:extLst>
              <a:ext uri="{FF2B5EF4-FFF2-40B4-BE49-F238E27FC236}">
                <a16:creationId xmlns:a16="http://schemas.microsoft.com/office/drawing/2014/main" id="{ABD195E7-5502-8F2F-78F5-E4C6D578A449}"/>
              </a:ext>
            </a:extLst>
          </p:cNvPr>
          <p:cNvPicPr>
            <a:picLocks noChangeAspect="1"/>
          </p:cNvPicPr>
          <p:nvPr/>
        </p:nvPicPr>
        <p:blipFill>
          <a:blip r:embed="rId2">
            <a:alphaModFix amt="25000"/>
            <a:extLst>
              <a:ext uri="{837473B0-CC2E-450A-ABE3-18F120FF3D39}">
                <a1611:picAttrSrcUrl xmlns:a1611="http://schemas.microsoft.com/office/drawing/2016/11/main" r:id="rId3"/>
              </a:ext>
            </a:extLst>
          </a:blip>
          <a:stretch>
            <a:fillRect/>
          </a:stretch>
        </p:blipFill>
        <p:spPr>
          <a:xfrm>
            <a:off x="166671" y="62097"/>
            <a:ext cx="8255016" cy="6733805"/>
          </a:xfrm>
          <a:prstGeom prst="rect">
            <a:avLst/>
          </a:prstGeom>
          <a:gradFill>
            <a:gsLst>
              <a:gs pos="400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3" name="Title 2">
            <a:extLst>
              <a:ext uri="{FF2B5EF4-FFF2-40B4-BE49-F238E27FC236}">
                <a16:creationId xmlns:a16="http://schemas.microsoft.com/office/drawing/2014/main" id="{BC7611EC-5075-B554-6EE5-95AFB6123E27}"/>
              </a:ext>
            </a:extLst>
          </p:cNvPr>
          <p:cNvSpPr>
            <a:spLocks noGrp="1"/>
          </p:cNvSpPr>
          <p:nvPr>
            <p:ph type="title"/>
          </p:nvPr>
        </p:nvSpPr>
        <p:spPr>
          <a:xfrm>
            <a:off x="722313" y="4977114"/>
            <a:ext cx="7772400" cy="791861"/>
          </a:xfrm>
        </p:spPr>
        <p:txBody>
          <a:bodyPr/>
          <a:lstStyle/>
          <a:p>
            <a:r>
              <a:rPr lang="en-US" dirty="0"/>
              <a:t>Resources and Materials</a:t>
            </a:r>
          </a:p>
        </p:txBody>
      </p:sp>
    </p:spTree>
    <p:extLst>
      <p:ext uri="{BB962C8B-B14F-4D97-AF65-F5344CB8AC3E}">
        <p14:creationId xmlns:p14="http://schemas.microsoft.com/office/powerpoint/2010/main" val="3193006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1"/>
          <p:cNvSpPr txBox="1"/>
          <p:nvPr/>
        </p:nvSpPr>
        <p:spPr>
          <a:xfrm>
            <a:off x="405114" y="381001"/>
            <a:ext cx="8281686" cy="51053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dirty="0">
                <a:solidFill>
                  <a:schemeClr val="dk2"/>
                </a:solidFill>
                <a:latin typeface="Times New Roman"/>
                <a:ea typeface="Times New Roman"/>
                <a:cs typeface="Times New Roman"/>
                <a:sym typeface="Times New Roman"/>
              </a:rPr>
              <a:t>Rowan Success Network </a:t>
            </a:r>
            <a:endParaRPr sz="4400" b="1" dirty="0">
              <a:solidFill>
                <a:schemeClr val="dk2"/>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800" b="1" dirty="0">
                <a:solidFill>
                  <a:schemeClr val="dk2"/>
                </a:solidFill>
                <a:latin typeface="Times New Roman"/>
                <a:ea typeface="Times New Roman"/>
                <a:cs typeface="Times New Roman"/>
                <a:sym typeface="Times New Roman"/>
              </a:rPr>
              <a:t>(Also referred to as RSN)</a:t>
            </a:r>
            <a:endParaRPr sz="1800" dirty="0"/>
          </a:p>
          <a:p>
            <a:pPr marL="571500" marR="0" lvl="0" indent="-571500" algn="l" rtl="0">
              <a:spcBef>
                <a:spcPts val="0"/>
              </a:spcBef>
              <a:spcAft>
                <a:spcPts val="0"/>
              </a:spcAft>
              <a:buClr>
                <a:schemeClr val="dk1"/>
              </a:buClr>
              <a:buSzPts val="3600"/>
              <a:buFont typeface="Arial"/>
              <a:buChar char="•"/>
            </a:pPr>
            <a:r>
              <a:rPr lang="en-US" sz="2800" dirty="0">
                <a:solidFill>
                  <a:schemeClr val="dk1"/>
                </a:solidFill>
                <a:latin typeface="Times New Roman"/>
                <a:ea typeface="Times New Roman"/>
                <a:cs typeface="Times New Roman"/>
                <a:sym typeface="Times New Roman"/>
              </a:rPr>
              <a:t>Use to alert students of concerns and issues, provides documentation, and alerts appropriate support services across the University</a:t>
            </a:r>
          </a:p>
          <a:p>
            <a:pPr marL="571500" marR="0" lvl="0" indent="-571500" algn="l" rtl="0">
              <a:spcBef>
                <a:spcPts val="0"/>
              </a:spcBef>
              <a:spcAft>
                <a:spcPts val="0"/>
              </a:spcAft>
              <a:buClr>
                <a:schemeClr val="dk1"/>
              </a:buClr>
              <a:buSzPts val="3600"/>
              <a:buFont typeface="Arial"/>
              <a:buChar char="•"/>
            </a:pPr>
            <a:r>
              <a:rPr lang="en-US" sz="2800" dirty="0">
                <a:solidFill>
                  <a:schemeClr val="dk1"/>
                </a:solidFill>
                <a:latin typeface="Times New Roman"/>
                <a:ea typeface="Times New Roman"/>
                <a:cs typeface="Times New Roman"/>
                <a:sym typeface="Times New Roman"/>
              </a:rPr>
              <a:t>Opportunity to provide students with feedback – be constructive, specific.</a:t>
            </a:r>
            <a:endParaRPr sz="2800" dirty="0"/>
          </a:p>
          <a:p>
            <a:pPr marL="571500" marR="0" lvl="0" indent="-571500" algn="l" rtl="0">
              <a:spcBef>
                <a:spcPts val="0"/>
              </a:spcBef>
              <a:spcAft>
                <a:spcPts val="0"/>
              </a:spcAft>
              <a:buClr>
                <a:schemeClr val="dk1"/>
              </a:buClr>
              <a:buSzPts val="3600"/>
              <a:buFont typeface="Arial"/>
              <a:buChar char="•"/>
            </a:pPr>
            <a:r>
              <a:rPr lang="en-US" sz="2800" dirty="0">
                <a:solidFill>
                  <a:schemeClr val="dk1"/>
                </a:solidFill>
                <a:latin typeface="Times New Roman"/>
                <a:ea typeface="Times New Roman"/>
                <a:cs typeface="Times New Roman"/>
                <a:sym typeface="Times New Roman"/>
              </a:rPr>
              <a:t> Must be completed at the </a:t>
            </a:r>
            <a:r>
              <a:rPr lang="en-US" sz="2800" u="sng" dirty="0">
                <a:solidFill>
                  <a:schemeClr val="dk1"/>
                </a:solidFill>
                <a:latin typeface="Times New Roman"/>
                <a:ea typeface="Times New Roman"/>
                <a:cs typeface="Times New Roman"/>
                <a:sym typeface="Times New Roman"/>
              </a:rPr>
              <a:t>mid-point</a:t>
            </a:r>
            <a:r>
              <a:rPr lang="en-US" sz="2800" dirty="0">
                <a:solidFill>
                  <a:schemeClr val="dk1"/>
                </a:solidFill>
                <a:latin typeface="Times New Roman"/>
                <a:ea typeface="Times New Roman"/>
                <a:cs typeface="Times New Roman"/>
                <a:sym typeface="Times New Roman"/>
              </a:rPr>
              <a:t> of each semester. Email reminders are sent.</a:t>
            </a:r>
            <a:endParaRPr sz="2800" dirty="0"/>
          </a:p>
          <a:p>
            <a:pPr marL="571500" marR="0" lvl="0" indent="-571500" algn="l" rtl="0">
              <a:spcBef>
                <a:spcPts val="0"/>
              </a:spcBef>
              <a:spcAft>
                <a:spcPts val="0"/>
              </a:spcAft>
              <a:buClr>
                <a:schemeClr val="dk1"/>
              </a:buClr>
              <a:buSzPts val="3600"/>
              <a:buFont typeface="Arial"/>
              <a:buChar char="•"/>
            </a:pPr>
            <a:r>
              <a:rPr lang="en-US" sz="2800" dirty="0">
                <a:solidFill>
                  <a:schemeClr val="dk1"/>
                </a:solidFill>
                <a:latin typeface="Times New Roman"/>
                <a:ea typeface="Times New Roman"/>
                <a:cs typeface="Times New Roman"/>
                <a:sym typeface="Times New Roman"/>
              </a:rPr>
              <a:t>Please be prompt with your responses! (Plan for about 25 minutes for average-size class).</a:t>
            </a:r>
            <a:endParaRPr sz="2800" dirty="0"/>
          </a:p>
          <a:p>
            <a:pPr marL="0" marR="0" lvl="0" indent="0" algn="ctr" rtl="0">
              <a:spcBef>
                <a:spcPts val="0"/>
              </a:spcBef>
              <a:spcAft>
                <a:spcPts val="0"/>
              </a:spcAft>
              <a:buNone/>
            </a:pPr>
            <a:endParaRPr sz="2800" b="1"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400" b="1" dirty="0">
              <a:solidFill>
                <a:schemeClr val="dk1"/>
              </a:solidFill>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4"/>
          <p:cNvSpPr txBox="1">
            <a:spLocks noGrp="1"/>
          </p:cNvSpPr>
          <p:nvPr>
            <p:ph type="body" idx="1"/>
          </p:nvPr>
        </p:nvSpPr>
        <p:spPr>
          <a:xfrm>
            <a:off x="118400" y="1447800"/>
            <a:ext cx="8796900" cy="4936500"/>
          </a:xfrm>
          <a:prstGeom prst="rect">
            <a:avLst/>
          </a:prstGeom>
          <a:noFill/>
          <a:ln>
            <a:noFill/>
          </a:ln>
        </p:spPr>
        <p:txBody>
          <a:bodyPr spcFirstLastPara="1" wrap="square" lIns="0" tIns="0" rIns="0" bIns="0" anchor="t" anchorCtr="0">
            <a:noAutofit/>
          </a:bodyPr>
          <a:lstStyle/>
          <a:p>
            <a:pPr marL="225425" marR="0" lvl="0" indent="0" algn="l" rtl="0">
              <a:lnSpc>
                <a:spcPct val="80000"/>
              </a:lnSpc>
              <a:spcBef>
                <a:spcPts val="0"/>
              </a:spcBef>
              <a:spcAft>
                <a:spcPts val="0"/>
              </a:spcAft>
              <a:buNone/>
            </a:pPr>
            <a:r>
              <a:rPr lang="en-US" sz="2480" b="1" i="0" u="none" strike="noStrike" cap="none" dirty="0">
                <a:solidFill>
                  <a:schemeClr val="dk1"/>
                </a:solidFill>
                <a:latin typeface="Times New Roman"/>
                <a:ea typeface="Times New Roman"/>
                <a:cs typeface="Times New Roman"/>
                <a:sym typeface="Times New Roman"/>
              </a:rPr>
              <a:t>Learning Resource Center - South </a:t>
            </a:r>
            <a:endParaRPr sz="2480" b="1" i="0" u="none" strike="noStrike" cap="none" dirty="0">
              <a:solidFill>
                <a:schemeClr val="dk1"/>
              </a:solidFill>
              <a:latin typeface="Times New Roman"/>
              <a:ea typeface="Times New Roman"/>
              <a:cs typeface="Times New Roman"/>
              <a:sym typeface="Times New Roman"/>
            </a:endParaRPr>
          </a:p>
          <a:p>
            <a:pPr marL="225425" marR="0" lvl="0" indent="0" algn="l" rtl="0">
              <a:lnSpc>
                <a:spcPct val="80000"/>
              </a:lnSpc>
              <a:spcBef>
                <a:spcPts val="0"/>
              </a:spcBef>
              <a:spcAft>
                <a:spcPts val="0"/>
              </a:spcAft>
              <a:buNone/>
            </a:pPr>
            <a:endParaRPr sz="2480" b="1" dirty="0"/>
          </a:p>
          <a:p>
            <a:pPr marL="742950" marR="0" lvl="1" indent="-262255" algn="l" rtl="0">
              <a:lnSpc>
                <a:spcPct val="80000"/>
              </a:lnSpc>
              <a:spcBef>
                <a:spcPts val="434"/>
              </a:spcBef>
              <a:spcAft>
                <a:spcPts val="0"/>
              </a:spcAft>
              <a:buClr>
                <a:schemeClr val="dk2"/>
              </a:buClr>
              <a:buSzPts val="1800"/>
              <a:buFont typeface="Times New Roman"/>
              <a:buChar char="○"/>
            </a:pPr>
            <a:r>
              <a:rPr lang="en-US" sz="2000" u="sng" dirty="0">
                <a:solidFill>
                  <a:schemeClr val="dk2"/>
                </a:solidFill>
                <a:highlight>
                  <a:srgbClr val="FFFFFF"/>
                </a:highlight>
                <a:hlinkClick r:id="rId3">
                  <a:extLst>
                    <a:ext uri="{A12FA001-AC4F-418D-AE19-62706E023703}">
                      <ahyp:hlinkClr xmlns:ahyp="http://schemas.microsoft.com/office/drawing/2018/hyperlinkcolor" val="tx"/>
                    </a:ext>
                  </a:extLst>
                </a:hlinkClick>
              </a:rPr>
              <a:t>The Learning Resource Center Network</a:t>
            </a:r>
            <a:r>
              <a:rPr lang="en-US" sz="2000" dirty="0">
                <a:solidFill>
                  <a:schemeClr val="dk2"/>
                </a:solidFill>
                <a:highlight>
                  <a:srgbClr val="FFFFFF"/>
                </a:highlight>
              </a:rPr>
              <a:t>, a program of the New Jersey Department of Education, is funded through IDEA Part B funds and promotes usable innovations and evidence-based practices of inclusive education through the availability of resources, services, and professional learning opportunities.</a:t>
            </a:r>
            <a:endParaRPr sz="2000" dirty="0">
              <a:solidFill>
                <a:schemeClr val="dk2"/>
              </a:solidFill>
              <a:highlight>
                <a:srgbClr val="FFFFFF"/>
              </a:highlight>
            </a:endParaRPr>
          </a:p>
          <a:p>
            <a:pPr marL="742950" marR="0" lvl="0" indent="0" algn="l" rtl="0">
              <a:lnSpc>
                <a:spcPct val="80000"/>
              </a:lnSpc>
              <a:spcBef>
                <a:spcPts val="434"/>
              </a:spcBef>
              <a:spcAft>
                <a:spcPts val="0"/>
              </a:spcAft>
              <a:buNone/>
            </a:pPr>
            <a:endParaRPr sz="2000" dirty="0">
              <a:solidFill>
                <a:schemeClr val="dk2"/>
              </a:solidFill>
              <a:highlight>
                <a:srgbClr val="FFFFFF"/>
              </a:highlight>
            </a:endParaRPr>
          </a:p>
          <a:p>
            <a:pPr marL="742950" marR="0" lvl="1" indent="-262255" algn="l" rtl="0">
              <a:lnSpc>
                <a:spcPct val="80000"/>
              </a:lnSpc>
              <a:spcBef>
                <a:spcPts val="434"/>
              </a:spcBef>
              <a:spcAft>
                <a:spcPts val="0"/>
              </a:spcAft>
              <a:buClr>
                <a:schemeClr val="dk2"/>
              </a:buClr>
              <a:buSzPts val="1800"/>
              <a:buFont typeface="Times New Roman"/>
              <a:buChar char="○"/>
            </a:pPr>
            <a:r>
              <a:rPr lang="en-US" sz="2000" dirty="0">
                <a:solidFill>
                  <a:schemeClr val="dk2"/>
                </a:solidFill>
              </a:rPr>
              <a:t>Our services include a lending Resource Library, low-cost </a:t>
            </a:r>
            <a:r>
              <a:rPr lang="en-US" sz="2000" u="sng" dirty="0">
                <a:solidFill>
                  <a:schemeClr val="dk2"/>
                </a:solidFill>
                <a:hlinkClick r:id="rId4">
                  <a:extLst>
                    <a:ext uri="{A12FA001-AC4F-418D-AE19-62706E023703}">
                      <ahyp:hlinkClr xmlns:ahyp="http://schemas.microsoft.com/office/drawing/2018/hyperlinkcolor" val="tx"/>
                    </a:ext>
                  </a:extLst>
                </a:hlinkClick>
              </a:rPr>
              <a:t>Production Center</a:t>
            </a:r>
            <a:r>
              <a:rPr lang="en-US" sz="2000" dirty="0">
                <a:solidFill>
                  <a:schemeClr val="dk2"/>
                </a:solidFill>
              </a:rPr>
              <a:t>, no-cost </a:t>
            </a:r>
            <a:r>
              <a:rPr lang="en-US" sz="2000" u="sng" dirty="0">
                <a:solidFill>
                  <a:schemeClr val="dk2"/>
                </a:solidFill>
                <a:hlinkClick r:id="rId5">
                  <a:extLst>
                    <a:ext uri="{A12FA001-AC4F-418D-AE19-62706E023703}">
                      <ahyp:hlinkClr xmlns:ahyp="http://schemas.microsoft.com/office/drawing/2018/hyperlinkcolor" val="tx"/>
                    </a:ext>
                  </a:extLst>
                </a:hlinkClick>
              </a:rPr>
              <a:t>Xpress/Curbside Service</a:t>
            </a:r>
            <a:r>
              <a:rPr lang="en-US" sz="2000" dirty="0">
                <a:solidFill>
                  <a:schemeClr val="dk2"/>
                </a:solidFill>
              </a:rPr>
              <a:t>, </a:t>
            </a:r>
            <a:r>
              <a:rPr lang="en-US" sz="2000" u="sng" dirty="0">
                <a:solidFill>
                  <a:schemeClr val="dk2"/>
                </a:solidFill>
                <a:hlinkClick r:id="rId6">
                  <a:extLst>
                    <a:ext uri="{A12FA001-AC4F-418D-AE19-62706E023703}">
                      <ahyp:hlinkClr xmlns:ahyp="http://schemas.microsoft.com/office/drawing/2018/hyperlinkcolor" val="tx"/>
                    </a:ext>
                  </a:extLst>
                </a:hlinkClick>
              </a:rPr>
              <a:t>Mobile Delivery </a:t>
            </a:r>
            <a:r>
              <a:rPr lang="en-US" sz="2000" dirty="0">
                <a:solidFill>
                  <a:schemeClr val="dk2"/>
                </a:solidFill>
              </a:rPr>
              <a:t>to education sites, no-cost </a:t>
            </a:r>
            <a:r>
              <a:rPr lang="en-US" sz="2000" u="sng" dirty="0">
                <a:solidFill>
                  <a:schemeClr val="dk2"/>
                </a:solidFill>
                <a:hlinkClick r:id="rId7">
                  <a:extLst>
                    <a:ext uri="{A12FA001-AC4F-418D-AE19-62706E023703}">
                      <ahyp:hlinkClr xmlns:ahyp="http://schemas.microsoft.com/office/drawing/2018/hyperlinkcolor" val="tx"/>
                    </a:ext>
                  </a:extLst>
                </a:hlinkClick>
              </a:rPr>
              <a:t>Family &amp; Community Resources</a:t>
            </a:r>
            <a:r>
              <a:rPr lang="en-US" sz="2000" dirty="0">
                <a:solidFill>
                  <a:schemeClr val="dk2"/>
                </a:solidFill>
              </a:rPr>
              <a:t> and Events, no-cost</a:t>
            </a:r>
            <a:r>
              <a:rPr lang="en-US" sz="2000" u="sng" dirty="0">
                <a:solidFill>
                  <a:schemeClr val="dk2"/>
                </a:solidFill>
                <a:hlinkClick r:id="rId8">
                  <a:extLst>
                    <a:ext uri="{A12FA001-AC4F-418D-AE19-62706E023703}">
                      <ahyp:hlinkClr xmlns:ahyp="http://schemas.microsoft.com/office/drawing/2018/hyperlinkcolor" val="tx"/>
                    </a:ext>
                  </a:extLst>
                </a:hlinkClick>
              </a:rPr>
              <a:t> Professional Development</a:t>
            </a:r>
            <a:r>
              <a:rPr lang="en-US" sz="2000" dirty="0">
                <a:solidFill>
                  <a:schemeClr val="dk2"/>
                </a:solidFill>
              </a:rPr>
              <a:t>, and Technical Assistance designed specifically for school districts. </a:t>
            </a:r>
            <a:endParaRPr sz="2000" dirty="0">
              <a:solidFill>
                <a:schemeClr val="dk2"/>
              </a:solidFill>
            </a:endParaRPr>
          </a:p>
          <a:p>
            <a:pPr marL="742950" marR="0" lvl="0" indent="0" algn="l" rtl="0">
              <a:lnSpc>
                <a:spcPct val="80000"/>
              </a:lnSpc>
              <a:spcBef>
                <a:spcPts val="434"/>
              </a:spcBef>
              <a:spcAft>
                <a:spcPts val="0"/>
              </a:spcAft>
              <a:buNone/>
            </a:pPr>
            <a:endParaRPr sz="2000" dirty="0">
              <a:solidFill>
                <a:schemeClr val="dk2"/>
              </a:solidFill>
            </a:endParaRPr>
          </a:p>
          <a:p>
            <a:pPr marL="742950" marR="0" lvl="1" indent="-262255" algn="l" rtl="0">
              <a:lnSpc>
                <a:spcPct val="80000"/>
              </a:lnSpc>
              <a:spcBef>
                <a:spcPts val="434"/>
              </a:spcBef>
              <a:spcAft>
                <a:spcPts val="0"/>
              </a:spcAft>
              <a:buClr>
                <a:schemeClr val="dk2"/>
              </a:buClr>
              <a:buSzPts val="1800"/>
              <a:buFont typeface="Times New Roman"/>
              <a:buChar char="○"/>
            </a:pPr>
            <a:r>
              <a:rPr lang="en-US" sz="2000" dirty="0">
                <a:solidFill>
                  <a:schemeClr val="dk2"/>
                </a:solidFill>
              </a:rPr>
              <a:t>The only cost to patron is an annual membership fee of $2.00.  Please </a:t>
            </a:r>
            <a:r>
              <a:rPr lang="en-US" sz="2000" u="sng" dirty="0">
                <a:solidFill>
                  <a:schemeClr val="dk2"/>
                </a:solidFill>
                <a:hlinkClick r:id="rId9">
                  <a:extLst>
                    <a:ext uri="{A12FA001-AC4F-418D-AE19-62706E023703}">
                      <ahyp:hlinkClr xmlns:ahyp="http://schemas.microsoft.com/office/drawing/2018/hyperlinkcolor" val="tx"/>
                    </a:ext>
                  </a:extLst>
                </a:hlinkClick>
              </a:rPr>
              <a:t>join </a:t>
            </a:r>
            <a:r>
              <a:rPr lang="en-US" sz="2000" dirty="0">
                <a:solidFill>
                  <a:schemeClr val="dk2"/>
                </a:solidFill>
              </a:rPr>
              <a:t>today!</a:t>
            </a:r>
            <a:endParaRPr sz="2000" dirty="0">
              <a:solidFill>
                <a:schemeClr val="dk2"/>
              </a:solidFill>
            </a:endParaRPr>
          </a:p>
          <a:p>
            <a:pPr marL="742950" marR="0" lvl="0" indent="0" algn="l" rtl="0">
              <a:lnSpc>
                <a:spcPct val="80000"/>
              </a:lnSpc>
              <a:spcBef>
                <a:spcPts val="434"/>
              </a:spcBef>
              <a:spcAft>
                <a:spcPts val="0"/>
              </a:spcAft>
              <a:buNone/>
            </a:pPr>
            <a:endParaRPr sz="2000" dirty="0">
              <a:solidFill>
                <a:schemeClr val="dk2"/>
              </a:solidFill>
            </a:endParaRPr>
          </a:p>
          <a:p>
            <a:pPr marL="1143000" marR="0" lvl="0" indent="0" algn="ctr" rtl="0">
              <a:lnSpc>
                <a:spcPct val="80000"/>
              </a:lnSpc>
              <a:spcBef>
                <a:spcPts val="434"/>
              </a:spcBef>
              <a:spcAft>
                <a:spcPts val="0"/>
              </a:spcAft>
              <a:buNone/>
            </a:pPr>
            <a:r>
              <a:rPr lang="en-US" sz="2000" dirty="0">
                <a:solidFill>
                  <a:schemeClr val="dk2"/>
                </a:solidFill>
              </a:rPr>
              <a:t>For addition  information, visit our </a:t>
            </a:r>
            <a:r>
              <a:rPr lang="en-US" sz="2000" u="sng" dirty="0">
                <a:solidFill>
                  <a:schemeClr val="dk2"/>
                </a:solidFill>
                <a:hlinkClick r:id="rId10">
                  <a:extLst>
                    <a:ext uri="{A12FA001-AC4F-418D-AE19-62706E023703}">
                      <ahyp:hlinkClr xmlns:ahyp="http://schemas.microsoft.com/office/drawing/2018/hyperlinkcolor" val="tx"/>
                    </a:ext>
                  </a:extLst>
                </a:hlinkClick>
              </a:rPr>
              <a:t>website</a:t>
            </a:r>
            <a:r>
              <a:rPr lang="en-US" sz="2000" dirty="0">
                <a:solidFill>
                  <a:schemeClr val="dk2"/>
                </a:solidFill>
              </a:rPr>
              <a:t> </a:t>
            </a:r>
            <a:endParaRPr sz="2000" dirty="0">
              <a:solidFill>
                <a:schemeClr val="dk2"/>
              </a:solidFill>
            </a:endParaRPr>
          </a:p>
          <a:p>
            <a:pPr marL="1143000" marR="0" lvl="0" indent="0" algn="ctr" rtl="0">
              <a:lnSpc>
                <a:spcPct val="80000"/>
              </a:lnSpc>
              <a:spcBef>
                <a:spcPts val="434"/>
              </a:spcBef>
              <a:spcAft>
                <a:spcPts val="0"/>
              </a:spcAft>
              <a:buNone/>
            </a:pPr>
            <a:r>
              <a:rPr lang="en-US" sz="2000" dirty="0">
                <a:solidFill>
                  <a:schemeClr val="dk2"/>
                </a:solidFill>
              </a:rPr>
              <a:t>or contact us </a:t>
            </a:r>
            <a:r>
              <a:rPr lang="en-US" sz="2000" dirty="0" err="1">
                <a:solidFill>
                  <a:schemeClr val="dk2"/>
                </a:solidFill>
              </a:rPr>
              <a:t>at:</a:t>
            </a:r>
            <a:r>
              <a:rPr lang="en-US" sz="2000" u="sng" dirty="0" err="1">
                <a:solidFill>
                  <a:schemeClr val="dk2"/>
                </a:solidFill>
                <a:hlinkClick r:id="rId11">
                  <a:extLst>
                    <a:ext uri="{A12FA001-AC4F-418D-AE19-62706E023703}">
                      <ahyp:hlinkClr xmlns:ahyp="http://schemas.microsoft.com/office/drawing/2018/hyperlinkcolor" val="tx"/>
                    </a:ext>
                  </a:extLst>
                </a:hlinkClick>
              </a:rPr>
              <a:t>LRC_south@rowan.edu</a:t>
            </a:r>
            <a:endParaRPr sz="2000" dirty="0">
              <a:solidFill>
                <a:schemeClr val="dk2"/>
              </a:solidFill>
            </a:endParaRPr>
          </a:p>
          <a:p>
            <a:pPr marL="742950" marR="0" lvl="0" indent="0" algn="ctr" rtl="0">
              <a:lnSpc>
                <a:spcPct val="80000"/>
              </a:lnSpc>
              <a:spcBef>
                <a:spcPts val="434"/>
              </a:spcBef>
              <a:spcAft>
                <a:spcPts val="0"/>
              </a:spcAft>
              <a:buNone/>
            </a:pPr>
            <a:endParaRPr sz="1900" dirty="0">
              <a:solidFill>
                <a:schemeClr val="dk2"/>
              </a:solidFill>
            </a:endParaRPr>
          </a:p>
          <a:p>
            <a:pPr marL="225425" marR="0" lvl="0" indent="0" algn="l" rtl="0">
              <a:lnSpc>
                <a:spcPct val="80000"/>
              </a:lnSpc>
              <a:spcBef>
                <a:spcPts val="434"/>
              </a:spcBef>
              <a:spcAft>
                <a:spcPts val="0"/>
              </a:spcAft>
              <a:buNone/>
            </a:pPr>
            <a:endParaRPr sz="1900" dirty="0">
              <a:solidFill>
                <a:srgbClr val="62260C"/>
              </a:solidFill>
            </a:endParaRPr>
          </a:p>
          <a:p>
            <a:pPr marL="742950" marR="0" lvl="1" indent="-147955" algn="ctr" rtl="0">
              <a:lnSpc>
                <a:spcPct val="80000"/>
              </a:lnSpc>
              <a:spcBef>
                <a:spcPts val="434"/>
              </a:spcBef>
              <a:spcAft>
                <a:spcPts val="0"/>
              </a:spcAft>
              <a:buClr>
                <a:schemeClr val="dk1"/>
              </a:buClr>
              <a:buSzPts val="2170"/>
              <a:buFont typeface="Times New Roman"/>
              <a:buNone/>
            </a:pPr>
            <a:endParaRPr sz="2170" b="0" i="0" u="none" strike="noStrike" cap="none" dirty="0">
              <a:solidFill>
                <a:schemeClr val="dk1"/>
              </a:solidFill>
              <a:latin typeface="Times New Roman"/>
              <a:ea typeface="Times New Roman"/>
              <a:cs typeface="Times New Roman"/>
              <a:sym typeface="Times New Roman"/>
            </a:endParaRPr>
          </a:p>
        </p:txBody>
      </p:sp>
      <p:sp>
        <p:nvSpPr>
          <p:cNvPr id="204" name="Google Shape;204;p34"/>
          <p:cNvSpPr txBox="1">
            <a:spLocks noGrp="1"/>
          </p:cNvSpPr>
          <p:nvPr>
            <p:ph type="title"/>
          </p:nvPr>
        </p:nvSpPr>
        <p:spPr>
          <a:xfrm>
            <a:off x="375250" y="22860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3900" b="1">
                <a:solidFill>
                  <a:srgbClr val="522602"/>
                </a:solidFill>
              </a:rPr>
              <a:t>LRC-South Center: James Hall </a:t>
            </a:r>
            <a:r>
              <a:rPr lang="en-US" sz="4200" b="1" i="0" u="none" strike="noStrike" cap="none">
                <a:solidFill>
                  <a:srgbClr val="522602"/>
                </a:solidFill>
                <a:latin typeface="Times New Roman"/>
                <a:ea typeface="Times New Roman"/>
                <a:cs typeface="Times New Roman"/>
                <a:sym typeface="Times New Roman"/>
              </a:rPr>
              <a:t>1140</a:t>
            </a:r>
            <a:endParaRPr sz="3300"/>
          </a:p>
        </p:txBody>
      </p:sp>
      <p:pic>
        <p:nvPicPr>
          <p:cNvPr id="205" name="Google Shape;205;p34"/>
          <p:cNvPicPr preferRelativeResize="0"/>
          <p:nvPr/>
        </p:nvPicPr>
        <p:blipFill>
          <a:blip r:embed="rId12">
            <a:alphaModFix/>
          </a:blip>
          <a:stretch>
            <a:fillRect/>
          </a:stretch>
        </p:blipFill>
        <p:spPr>
          <a:xfrm>
            <a:off x="5326950" y="888075"/>
            <a:ext cx="3037501" cy="10901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5"/>
          <p:cNvSpPr txBox="1">
            <a:spLocks noGrp="1"/>
          </p:cNvSpPr>
          <p:nvPr>
            <p:ph type="body" idx="1"/>
          </p:nvPr>
        </p:nvSpPr>
        <p:spPr>
          <a:xfrm>
            <a:off x="838200" y="609600"/>
            <a:ext cx="7862505" cy="4267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dirty="0">
              <a:solidFill>
                <a:schemeClr val="dk1"/>
              </a:solidFill>
              <a:latin typeface="Times New Roman"/>
              <a:ea typeface="Times New Roman"/>
              <a:cs typeface="Times New Roman"/>
              <a:sym typeface="Times New Roman"/>
            </a:endParaRPr>
          </a:p>
          <a:p>
            <a:pPr marL="225425" lvl="0" indent="-225425"/>
            <a:r>
              <a:rPr lang="en-US" b="1" dirty="0"/>
              <a:t>Distance Learning</a:t>
            </a:r>
            <a:r>
              <a:rPr lang="en-US" sz="3200" b="1" i="0" u="none" strike="noStrike" cap="none" dirty="0">
                <a:solidFill>
                  <a:schemeClr val="dk1"/>
                </a:solidFill>
                <a:latin typeface="Times New Roman"/>
                <a:ea typeface="Times New Roman"/>
                <a:cs typeface="Times New Roman"/>
                <a:sym typeface="Times New Roman"/>
              </a:rPr>
              <a:t> Lab </a:t>
            </a:r>
            <a:r>
              <a:rPr lang="en-US" sz="3200" b="0" i="0" u="none" strike="noStrike" cap="none" dirty="0">
                <a:solidFill>
                  <a:schemeClr val="dk1"/>
                </a:solidFill>
                <a:latin typeface="Times New Roman"/>
                <a:ea typeface="Times New Roman"/>
                <a:cs typeface="Times New Roman"/>
                <a:sym typeface="Times New Roman"/>
              </a:rPr>
              <a:t>-  virtual teaching experiences through T</a:t>
            </a:r>
            <a:r>
              <a:rPr lang="en-US" dirty="0"/>
              <a:t>he Teaching Channel; all ITP programs have embedded this experience in at least one course; to receive access please email your request to TK20@rowan.edu</a:t>
            </a:r>
            <a:endParaRPr dirty="0"/>
          </a:p>
          <a:p>
            <a:pPr marL="225425" marR="0" lvl="0" indent="0" algn="l" rtl="0">
              <a:spcBef>
                <a:spcPts val="640"/>
              </a:spcBef>
              <a:spcAft>
                <a:spcPts val="0"/>
              </a:spcAft>
              <a:buNone/>
            </a:pPr>
            <a:endParaRPr dirty="0"/>
          </a:p>
          <a:p>
            <a:pPr marL="0" marR="0" lvl="0" indent="0" algn="l" rtl="0">
              <a:spcBef>
                <a:spcPts val="640"/>
              </a:spcBef>
              <a:spcAft>
                <a:spcPts val="0"/>
              </a:spcAft>
              <a:buClr>
                <a:schemeClr val="dk1"/>
              </a:buClr>
              <a:buSzPts val="3200"/>
              <a:buFont typeface="Times New Roman"/>
              <a:buNone/>
            </a:pPr>
            <a:endParaRPr sz="3200" b="0" i="0" u="none" strike="noStrike" cap="none" dirty="0">
              <a:solidFill>
                <a:schemeClr val="dk1"/>
              </a:solidFill>
              <a:latin typeface="Times New Roman"/>
              <a:ea typeface="Times New Roman"/>
              <a:cs typeface="Times New Roman"/>
              <a:sym typeface="Times New Roman"/>
            </a:endParaRPr>
          </a:p>
          <a:p>
            <a:pPr marL="225425" marR="0" lvl="0" indent="-22225" algn="l" rtl="0">
              <a:spcBef>
                <a:spcPts val="640"/>
              </a:spcBef>
              <a:spcAft>
                <a:spcPts val="0"/>
              </a:spcAft>
              <a:buClr>
                <a:schemeClr val="dk1"/>
              </a:buClr>
              <a:buSzPts val="3200"/>
              <a:buFont typeface="Times New Roman"/>
              <a:buNone/>
            </a:pPr>
            <a:endParaRPr sz="3200" b="0" i="0" u="none" strike="noStrike" cap="none" dirty="0">
              <a:solidFill>
                <a:schemeClr val="dk1"/>
              </a:solidFill>
              <a:latin typeface="Times New Roman"/>
              <a:ea typeface="Times New Roman"/>
              <a:cs typeface="Times New Roman"/>
              <a:sym typeface="Times New Roman"/>
            </a:endParaRPr>
          </a:p>
          <a:p>
            <a:pPr marL="411480" marR="0" lvl="1" indent="0" algn="l" rtl="0">
              <a:spcBef>
                <a:spcPts val="560"/>
              </a:spcBef>
              <a:spcAft>
                <a:spcPts val="0"/>
              </a:spcAft>
              <a:buClr>
                <a:schemeClr val="dk1"/>
              </a:buClr>
              <a:buSzPts val="2800"/>
              <a:buFont typeface="Times New Roman"/>
              <a:buNone/>
            </a:pPr>
            <a:endParaRPr sz="2800" b="0" i="0" u="none" strike="noStrike" cap="none" dirty="0">
              <a:solidFill>
                <a:schemeClr val="dk1"/>
              </a:solidFill>
              <a:latin typeface="Times New Roman"/>
              <a:ea typeface="Times New Roman"/>
              <a:cs typeface="Times New Roman"/>
              <a:sym typeface="Times New Roman"/>
            </a:endParaRPr>
          </a:p>
        </p:txBody>
      </p:sp>
      <p:sp>
        <p:nvSpPr>
          <p:cNvPr id="211" name="Google Shape;211;p35"/>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a:solidFill>
                  <a:srgbClr val="522602"/>
                </a:solidFill>
                <a:latin typeface="Times New Roman"/>
                <a:ea typeface="Times New Roman"/>
                <a:cs typeface="Times New Roman"/>
                <a:sym typeface="Times New Roman"/>
              </a:rPr>
              <a:t>James Hall</a:t>
            </a:r>
            <a:endParaRPr/>
          </a:p>
        </p:txBody>
      </p:sp>
      <p:pic>
        <p:nvPicPr>
          <p:cNvPr id="212" name="Google Shape;212;p35"/>
          <p:cNvPicPr preferRelativeResize="0"/>
          <p:nvPr/>
        </p:nvPicPr>
        <p:blipFill rotWithShape="1">
          <a:blip r:embed="rId3">
            <a:alphaModFix/>
          </a:blip>
          <a:srcRect/>
          <a:stretch/>
        </p:blipFill>
        <p:spPr>
          <a:xfrm>
            <a:off x="4860700" y="5104350"/>
            <a:ext cx="2895600" cy="15344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6"/>
          <p:cNvSpPr txBox="1">
            <a:spLocks noGrp="1"/>
          </p:cNvSpPr>
          <p:nvPr>
            <p:ph type="body" idx="1"/>
          </p:nvPr>
        </p:nvSpPr>
        <p:spPr>
          <a:xfrm>
            <a:off x="678900" y="1053550"/>
            <a:ext cx="7862400" cy="4191000"/>
          </a:xfrm>
          <a:prstGeom prst="rect">
            <a:avLst/>
          </a:prstGeom>
          <a:noFill/>
          <a:ln>
            <a:noFill/>
          </a:ln>
        </p:spPr>
        <p:txBody>
          <a:bodyPr spcFirstLastPara="1" wrap="square" lIns="0" tIns="0" rIns="0" bIns="0" anchor="t" anchorCtr="0">
            <a:noAutofit/>
          </a:bodyPr>
          <a:lstStyle/>
          <a:p>
            <a:pPr marL="225425" marR="0" lvl="0" indent="-225425" algn="l" rtl="0">
              <a:lnSpc>
                <a:spcPct val="80000"/>
              </a:lnSpc>
              <a:spcBef>
                <a:spcPts val="0"/>
              </a:spcBef>
              <a:spcAft>
                <a:spcPts val="0"/>
              </a:spcAft>
              <a:buClr>
                <a:schemeClr val="dk1"/>
              </a:buClr>
              <a:buSzPts val="2960"/>
              <a:buFont typeface="Times New Roman"/>
              <a:buChar char="•"/>
            </a:pPr>
            <a:r>
              <a:rPr lang="en-US" sz="2960" b="0" i="0" u="none" strike="noStrike" cap="none">
                <a:solidFill>
                  <a:schemeClr val="dk1"/>
                </a:solidFill>
                <a:latin typeface="Times New Roman"/>
                <a:ea typeface="Times New Roman"/>
                <a:cs typeface="Times New Roman"/>
                <a:sym typeface="Times New Roman"/>
              </a:rPr>
              <a:t>Library Contact</a:t>
            </a:r>
            <a:endParaRPr/>
          </a:p>
          <a:p>
            <a:pPr marL="742950" marR="0" lvl="1" indent="-285750" algn="l" rtl="0">
              <a:lnSpc>
                <a:spcPct val="80000"/>
              </a:lnSpc>
              <a:spcBef>
                <a:spcPts val="518"/>
              </a:spcBef>
              <a:spcAft>
                <a:spcPts val="0"/>
              </a:spcAft>
              <a:buClr>
                <a:schemeClr val="dk1"/>
              </a:buClr>
              <a:buSzPts val="2590"/>
              <a:buFont typeface="Times New Roman"/>
              <a:buChar char="–"/>
            </a:pPr>
            <a:r>
              <a:rPr lang="en-US" sz="2590"/>
              <a:t>Ashley Lierman</a:t>
            </a:r>
            <a:endParaRPr/>
          </a:p>
          <a:p>
            <a:pPr marL="742950" marR="0" lvl="1" indent="-285750" algn="l" rtl="0">
              <a:lnSpc>
                <a:spcPct val="80000"/>
              </a:lnSpc>
              <a:spcBef>
                <a:spcPts val="518"/>
              </a:spcBef>
              <a:spcAft>
                <a:spcPts val="0"/>
              </a:spcAft>
              <a:buClr>
                <a:schemeClr val="dk1"/>
              </a:buClr>
              <a:buSzPts val="2590"/>
              <a:buFont typeface="Times New Roman"/>
              <a:buChar char="–"/>
            </a:pPr>
            <a:r>
              <a:rPr lang="en-US" sz="2590" u="sng">
                <a:solidFill>
                  <a:schemeClr val="hlink"/>
                </a:solidFill>
                <a:hlinkClick r:id="rId3"/>
              </a:rPr>
              <a:t>lierman@rowan.edu</a:t>
            </a:r>
            <a:r>
              <a:rPr lang="en-US" sz="2590"/>
              <a:t> or ext 4979</a:t>
            </a:r>
            <a:endParaRPr/>
          </a:p>
          <a:p>
            <a:pPr marL="225425" marR="0" lvl="0" indent="-225425" algn="l" rtl="0">
              <a:lnSpc>
                <a:spcPct val="80000"/>
              </a:lnSpc>
              <a:spcBef>
                <a:spcPts val="592"/>
              </a:spcBef>
              <a:spcAft>
                <a:spcPts val="0"/>
              </a:spcAft>
              <a:buClr>
                <a:schemeClr val="dk1"/>
              </a:buClr>
              <a:buSzPts val="2960"/>
              <a:buFont typeface="Times New Roman"/>
              <a:buChar char="•"/>
            </a:pPr>
            <a:r>
              <a:rPr lang="en-US" sz="2960" b="0" i="0" u="none" strike="noStrike" cap="none">
                <a:solidFill>
                  <a:schemeClr val="dk1"/>
                </a:solidFill>
                <a:latin typeface="Times New Roman"/>
                <a:ea typeface="Times New Roman"/>
                <a:cs typeface="Times New Roman"/>
                <a:sym typeface="Times New Roman"/>
              </a:rPr>
              <a:t>Library gives you access to many resources</a:t>
            </a:r>
            <a:endParaRPr/>
          </a:p>
          <a:p>
            <a:pPr marL="225425" marR="0" lvl="0" indent="-225425" algn="l" rtl="0">
              <a:lnSpc>
                <a:spcPct val="80000"/>
              </a:lnSpc>
              <a:spcBef>
                <a:spcPts val="592"/>
              </a:spcBef>
              <a:spcAft>
                <a:spcPts val="0"/>
              </a:spcAft>
              <a:buClr>
                <a:schemeClr val="dk1"/>
              </a:buClr>
              <a:buSzPts val="2960"/>
              <a:buFont typeface="Times New Roman"/>
              <a:buChar char="•"/>
            </a:pPr>
            <a:r>
              <a:rPr lang="en-US" sz="2960" b="0" i="0" u="none" strike="noStrike" cap="none">
                <a:solidFill>
                  <a:schemeClr val="dk1"/>
                </a:solidFill>
                <a:latin typeface="Times New Roman"/>
                <a:ea typeface="Times New Roman"/>
                <a:cs typeface="Times New Roman"/>
                <a:sym typeface="Times New Roman"/>
              </a:rPr>
              <a:t>Link to Rowan through Google Scholar to access articles (please let your candidates know this as well)</a:t>
            </a:r>
            <a:endParaRPr/>
          </a:p>
          <a:p>
            <a:pPr marL="225425" marR="0" lvl="0" indent="-225425" algn="l" rtl="0">
              <a:lnSpc>
                <a:spcPct val="80000"/>
              </a:lnSpc>
              <a:spcBef>
                <a:spcPts val="592"/>
              </a:spcBef>
              <a:spcAft>
                <a:spcPts val="0"/>
              </a:spcAft>
              <a:buClr>
                <a:schemeClr val="dk1"/>
              </a:buClr>
              <a:buSzPts val="2960"/>
              <a:buFont typeface="Times New Roman"/>
              <a:buChar char="•"/>
            </a:pPr>
            <a:r>
              <a:rPr lang="en-US" sz="2960" b="0" i="0" u="none" strike="noStrike" cap="none">
                <a:solidFill>
                  <a:schemeClr val="dk1"/>
                </a:solidFill>
                <a:latin typeface="Times New Roman"/>
                <a:ea typeface="Times New Roman"/>
                <a:cs typeface="Times New Roman"/>
                <a:sym typeface="Times New Roman"/>
              </a:rPr>
              <a:t>“Help” button on library gives you multiple options to find assistance with library materials</a:t>
            </a:r>
            <a:endParaRPr/>
          </a:p>
          <a:p>
            <a:pPr marL="225425" marR="0" lvl="0" indent="-225425" algn="l" rtl="0">
              <a:lnSpc>
                <a:spcPct val="80000"/>
              </a:lnSpc>
              <a:spcBef>
                <a:spcPts val="592"/>
              </a:spcBef>
              <a:spcAft>
                <a:spcPts val="0"/>
              </a:spcAft>
              <a:buClr>
                <a:schemeClr val="dk1"/>
              </a:buClr>
              <a:buSzPts val="2960"/>
              <a:buFont typeface="Times New Roman"/>
              <a:buChar char="•"/>
            </a:pPr>
            <a:r>
              <a:rPr lang="en-US" sz="2960" b="0" i="0" u="none" strike="noStrike" cap="none">
                <a:solidFill>
                  <a:schemeClr val="dk1"/>
                </a:solidFill>
                <a:latin typeface="Times New Roman"/>
                <a:ea typeface="Times New Roman"/>
                <a:cs typeface="Times New Roman"/>
                <a:sym typeface="Times New Roman"/>
              </a:rPr>
              <a:t>Following slide is from Campbell Library</a:t>
            </a:r>
            <a:endParaRPr/>
          </a:p>
          <a:p>
            <a:pPr marL="225425" marR="0" lvl="0" indent="-37464" algn="l" rtl="0">
              <a:lnSpc>
                <a:spcPct val="80000"/>
              </a:lnSpc>
              <a:spcBef>
                <a:spcPts val="592"/>
              </a:spcBef>
              <a:spcAft>
                <a:spcPts val="0"/>
              </a:spcAft>
              <a:buClr>
                <a:schemeClr val="dk1"/>
              </a:buClr>
              <a:buSzPts val="2960"/>
              <a:buFont typeface="Times New Roman"/>
              <a:buNone/>
            </a:pPr>
            <a:endParaRPr sz="2960" b="0" i="0" u="none" strike="noStrike" cap="none">
              <a:solidFill>
                <a:schemeClr val="dk1"/>
              </a:solidFill>
              <a:latin typeface="Times New Roman"/>
              <a:ea typeface="Times New Roman"/>
              <a:cs typeface="Times New Roman"/>
              <a:sym typeface="Times New Roman"/>
            </a:endParaRPr>
          </a:p>
          <a:p>
            <a:pPr marL="411480" marR="0" lvl="1" indent="0" algn="l" rtl="0">
              <a:lnSpc>
                <a:spcPct val="80000"/>
              </a:lnSpc>
              <a:spcBef>
                <a:spcPts val="518"/>
              </a:spcBef>
              <a:spcAft>
                <a:spcPts val="0"/>
              </a:spcAft>
              <a:buClr>
                <a:schemeClr val="dk1"/>
              </a:buClr>
              <a:buSzPts val="2590"/>
              <a:buFont typeface="Times New Roman"/>
              <a:buNone/>
            </a:pPr>
            <a:endParaRPr sz="2590" b="0" i="0" u="none" strike="noStrike" cap="none">
              <a:solidFill>
                <a:schemeClr val="dk1"/>
              </a:solidFill>
              <a:latin typeface="Times New Roman"/>
              <a:ea typeface="Times New Roman"/>
              <a:cs typeface="Times New Roman"/>
              <a:sym typeface="Times New Roman"/>
            </a:endParaRPr>
          </a:p>
        </p:txBody>
      </p:sp>
      <p:sp>
        <p:nvSpPr>
          <p:cNvPr id="218" name="Google Shape;218;p36"/>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a:solidFill>
                  <a:srgbClr val="522602"/>
                </a:solidFill>
              </a:rPr>
              <a:t>Campbell </a:t>
            </a:r>
            <a:r>
              <a:rPr lang="en-US" sz="4500" b="1" i="0" u="none" strike="noStrike" cap="none">
                <a:solidFill>
                  <a:srgbClr val="522602"/>
                </a:solidFill>
                <a:latin typeface="Times New Roman"/>
                <a:ea typeface="Times New Roman"/>
                <a:cs typeface="Times New Roman"/>
                <a:sym typeface="Times New Roman"/>
              </a:rPr>
              <a:t>Library Resources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7"/>
          <p:cNvPicPr preferRelativeResize="0"/>
          <p:nvPr/>
        </p:nvPicPr>
        <p:blipFill rotWithShape="1">
          <a:blip r:embed="rId3">
            <a:alphaModFix/>
          </a:blip>
          <a:srcRect/>
          <a:stretch/>
        </p:blipFill>
        <p:spPr>
          <a:xfrm>
            <a:off x="228600" y="229394"/>
            <a:ext cx="8610600" cy="639883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body" idx="1"/>
          </p:nvPr>
        </p:nvSpPr>
        <p:spPr>
          <a:xfrm>
            <a:off x="405375" y="1122225"/>
            <a:ext cx="8610600" cy="4592700"/>
          </a:xfrm>
          <a:prstGeom prst="rect">
            <a:avLst/>
          </a:prstGeom>
          <a:noFill/>
          <a:ln>
            <a:noFill/>
          </a:ln>
        </p:spPr>
        <p:txBody>
          <a:bodyPr spcFirstLastPara="1" wrap="square" lIns="0" tIns="0" rIns="0" bIns="0" anchor="t" anchorCtr="0">
            <a:noAutofit/>
          </a:bodyPr>
          <a:lstStyle/>
          <a:p>
            <a:pPr marL="225425" marR="0" lvl="0" indent="-225425" algn="l" rtl="0">
              <a:spcBef>
                <a:spcPts val="0"/>
              </a:spcBef>
              <a:spcAft>
                <a:spcPts val="0"/>
              </a:spcAft>
              <a:buClr>
                <a:schemeClr val="dk1"/>
              </a:buClr>
              <a:buSzPts val="3200"/>
              <a:buFont typeface="Times New Roman"/>
              <a:buChar char="•"/>
            </a:pPr>
            <a:r>
              <a:rPr lang="en-US" sz="3200" b="0" i="0" u="none" strike="noStrike" cap="none" dirty="0">
                <a:solidFill>
                  <a:schemeClr val="dk1"/>
                </a:solidFill>
                <a:latin typeface="Times New Roman"/>
                <a:ea typeface="Times New Roman"/>
                <a:cs typeface="Times New Roman"/>
                <a:sym typeface="Times New Roman"/>
              </a:rPr>
              <a:t>Welcome/Introductions</a:t>
            </a:r>
            <a:endParaRPr dirty="0"/>
          </a:p>
          <a:p>
            <a:pPr marL="225425" marR="0" lvl="0" indent="-225425" algn="l" rtl="0">
              <a:spcBef>
                <a:spcPts val="640"/>
              </a:spcBef>
              <a:spcAft>
                <a:spcPts val="0"/>
              </a:spcAft>
              <a:buClr>
                <a:schemeClr val="dk1"/>
              </a:buClr>
              <a:buSzPts val="3200"/>
              <a:buFont typeface="Times New Roman"/>
              <a:buChar char="•"/>
            </a:pPr>
            <a:r>
              <a:rPr lang="en-US" sz="3200" b="0" i="0" u="none" strike="noStrike" cap="none" dirty="0">
                <a:solidFill>
                  <a:schemeClr val="dk1"/>
                </a:solidFill>
                <a:latin typeface="Times New Roman"/>
                <a:ea typeface="Times New Roman"/>
                <a:cs typeface="Times New Roman"/>
                <a:sym typeface="Times New Roman"/>
              </a:rPr>
              <a:t>CED Mission and Conceptual Framework</a:t>
            </a:r>
            <a:endParaRPr dirty="0"/>
          </a:p>
          <a:p>
            <a:pPr marL="225425" marR="0" lvl="0" indent="-225425" algn="l" rtl="0">
              <a:spcBef>
                <a:spcPts val="640"/>
              </a:spcBef>
              <a:spcAft>
                <a:spcPts val="0"/>
              </a:spcAft>
              <a:buClr>
                <a:schemeClr val="dk1"/>
              </a:buClr>
              <a:buSzPts val="3200"/>
              <a:buFont typeface="Times New Roman"/>
              <a:buChar char="•"/>
            </a:pPr>
            <a:r>
              <a:rPr lang="en-US" sz="3200" b="0" i="0" u="none" strike="noStrike" cap="none" dirty="0">
                <a:solidFill>
                  <a:schemeClr val="dk1"/>
                </a:solidFill>
                <a:latin typeface="Times New Roman"/>
                <a:ea typeface="Times New Roman"/>
                <a:cs typeface="Times New Roman"/>
                <a:sym typeface="Times New Roman"/>
              </a:rPr>
              <a:t>Nuts and Bolts of Hiring and Paperwork</a:t>
            </a:r>
            <a:endParaRPr dirty="0"/>
          </a:p>
          <a:p>
            <a:pPr marL="225425" marR="0" lvl="0" indent="-225425" algn="l" rtl="0">
              <a:spcBef>
                <a:spcPts val="640"/>
              </a:spcBef>
              <a:spcAft>
                <a:spcPts val="0"/>
              </a:spcAft>
              <a:buClr>
                <a:schemeClr val="dk1"/>
              </a:buClr>
              <a:buSzPts val="3200"/>
              <a:buFont typeface="Times New Roman"/>
              <a:buChar char="•"/>
            </a:pPr>
            <a:r>
              <a:rPr lang="en-US" sz="3200" b="0" i="0" u="none" strike="noStrike" cap="none" dirty="0">
                <a:solidFill>
                  <a:schemeClr val="dk1"/>
                </a:solidFill>
                <a:latin typeface="Times New Roman"/>
                <a:ea typeface="Times New Roman"/>
                <a:cs typeface="Times New Roman"/>
                <a:sym typeface="Times New Roman"/>
              </a:rPr>
              <a:t>Navigating James Hall</a:t>
            </a:r>
            <a:endParaRPr dirty="0"/>
          </a:p>
          <a:p>
            <a:pPr marL="225425" marR="0" lvl="0" indent="-225425" algn="l" rtl="0">
              <a:spcBef>
                <a:spcPts val="640"/>
              </a:spcBef>
              <a:spcAft>
                <a:spcPts val="0"/>
              </a:spcAft>
              <a:buClr>
                <a:schemeClr val="dk1"/>
              </a:buClr>
              <a:buSzPts val="3200"/>
              <a:buFont typeface="Times New Roman"/>
              <a:buChar char="•"/>
            </a:pPr>
            <a:r>
              <a:rPr lang="en-US" sz="3200" b="0" i="0" u="none" strike="noStrike" cap="none" dirty="0">
                <a:solidFill>
                  <a:schemeClr val="dk1"/>
                </a:solidFill>
                <a:latin typeface="Times New Roman"/>
                <a:ea typeface="Times New Roman"/>
                <a:cs typeface="Times New Roman"/>
                <a:sym typeface="Times New Roman"/>
              </a:rPr>
              <a:t>Learning Resource Center - South (LRC-S)</a:t>
            </a:r>
            <a:endParaRPr dirty="0"/>
          </a:p>
          <a:p>
            <a:pPr marL="225425" marR="0" lvl="0" indent="-225425" algn="l" rtl="0">
              <a:spcBef>
                <a:spcPts val="640"/>
              </a:spcBef>
              <a:spcAft>
                <a:spcPts val="0"/>
              </a:spcAft>
              <a:buClr>
                <a:schemeClr val="dk1"/>
              </a:buClr>
              <a:buSzPts val="3200"/>
              <a:buFont typeface="Times New Roman"/>
              <a:buChar char="•"/>
            </a:pPr>
            <a:r>
              <a:rPr lang="en-US" sz="3200" b="0" i="0" u="none" strike="noStrike" cap="none" dirty="0">
                <a:solidFill>
                  <a:schemeClr val="dk1"/>
                </a:solidFill>
                <a:latin typeface="Times New Roman"/>
                <a:ea typeface="Times New Roman"/>
                <a:cs typeface="Times New Roman"/>
                <a:sym typeface="Times New Roman"/>
              </a:rPr>
              <a:t>Addressing Student Issues</a:t>
            </a:r>
            <a:endParaRPr dirty="0"/>
          </a:p>
          <a:p>
            <a:pPr marL="225425" marR="0" lvl="0" indent="-225425" algn="l" rtl="0">
              <a:spcBef>
                <a:spcPts val="640"/>
              </a:spcBef>
              <a:spcAft>
                <a:spcPts val="0"/>
              </a:spcAft>
              <a:buClr>
                <a:schemeClr val="dk1"/>
              </a:buClr>
              <a:buSzPts val="3200"/>
              <a:buFont typeface="Times New Roman"/>
              <a:buChar char="•"/>
            </a:pPr>
            <a:r>
              <a:rPr lang="en-US" sz="3200" b="0" i="0" u="none" strike="noStrike" cap="none" dirty="0">
                <a:solidFill>
                  <a:schemeClr val="dk1"/>
                </a:solidFill>
                <a:latin typeface="Times New Roman"/>
                <a:ea typeface="Times New Roman"/>
                <a:cs typeface="Times New Roman"/>
                <a:sym typeface="Times New Roman"/>
              </a:rPr>
              <a:t>Assessment, Canvas, TK20, and Technology</a:t>
            </a:r>
          </a:p>
          <a:p>
            <a:pPr marL="225425" marR="0" lvl="0" indent="-225425" algn="l" rtl="0">
              <a:spcBef>
                <a:spcPts val="640"/>
              </a:spcBef>
              <a:spcAft>
                <a:spcPts val="0"/>
              </a:spcAft>
              <a:buClr>
                <a:schemeClr val="dk1"/>
              </a:buClr>
              <a:buSzPts val="3200"/>
              <a:buFont typeface="Times New Roman"/>
              <a:buChar char="•"/>
            </a:pPr>
            <a:r>
              <a:rPr lang="en-US" sz="3200" b="0" i="0" u="none" strike="noStrike" cap="none" dirty="0">
                <a:solidFill>
                  <a:schemeClr val="dk1"/>
                </a:solidFill>
                <a:latin typeface="Times New Roman"/>
                <a:ea typeface="Times New Roman"/>
                <a:cs typeface="Times New Roman"/>
                <a:sym typeface="Times New Roman"/>
              </a:rPr>
              <a:t>Questions and Closing Thoughts</a:t>
            </a:r>
            <a:endParaRPr sz="3200" b="0" i="0" u="none" strike="noStrike" cap="none" dirty="0">
              <a:solidFill>
                <a:schemeClr val="dk1"/>
              </a:solidFill>
              <a:latin typeface="Times New Roman"/>
              <a:ea typeface="Times New Roman"/>
              <a:cs typeface="Times New Roman"/>
              <a:sym typeface="Times New Roman"/>
            </a:endParaRPr>
          </a:p>
        </p:txBody>
      </p:sp>
      <p:sp>
        <p:nvSpPr>
          <p:cNvPr id="79" name="Google Shape;79;p15"/>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4800" b="1" i="0" u="none" strike="noStrike" cap="none">
              <a:solidFill>
                <a:schemeClr val="accent1"/>
              </a:solidFill>
              <a:latin typeface="Times New Roman"/>
              <a:ea typeface="Times New Roman"/>
              <a:cs typeface="Times New Roman"/>
              <a:sym typeface="Times New Roman"/>
            </a:endParaRPr>
          </a:p>
        </p:txBody>
      </p:sp>
      <p:sp>
        <p:nvSpPr>
          <p:cNvPr id="80" name="Google Shape;80;p15"/>
          <p:cNvSpPr txBox="1"/>
          <p:nvPr/>
        </p:nvSpPr>
        <p:spPr>
          <a:xfrm>
            <a:off x="1091184" y="238417"/>
            <a:ext cx="7239000" cy="7848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500" b="1" i="0" u="none" strike="noStrike" cap="none">
                <a:solidFill>
                  <a:srgbClr val="522602"/>
                </a:solidFill>
                <a:latin typeface="Times New Roman"/>
                <a:ea typeface="Times New Roman"/>
                <a:cs typeface="Times New Roman"/>
                <a:sym typeface="Times New Roman"/>
              </a:rPr>
              <a:t>Agenda</a:t>
            </a:r>
            <a:endParaRPr/>
          </a:p>
        </p:txBody>
      </p:sp>
      <p:sp>
        <p:nvSpPr>
          <p:cNvPr id="81" name="Google Shape;81;p15"/>
          <p:cNvSpPr txBox="1"/>
          <p:nvPr/>
        </p:nvSpPr>
        <p:spPr>
          <a:xfrm>
            <a:off x="1091175" y="238444"/>
            <a:ext cx="7239000" cy="784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500" b="1" i="0" u="none" strike="noStrike" cap="none">
                <a:solidFill>
                  <a:srgbClr val="522602"/>
                </a:solidFill>
                <a:latin typeface="Times New Roman"/>
                <a:ea typeface="Times New Roman"/>
                <a:cs typeface="Times New Roman"/>
                <a:sym typeface="Times New Roman"/>
              </a:rPr>
              <a:t>Agenda</a:t>
            </a:r>
            <a:endParaRPr/>
          </a:p>
        </p:txBody>
      </p:sp>
      <p:pic>
        <p:nvPicPr>
          <p:cNvPr id="3" name="Audio 2">
            <a:hlinkClick r:id="" action="ppaction://media"/>
            <a:extLst>
              <a:ext uri="{FF2B5EF4-FFF2-40B4-BE49-F238E27FC236}">
                <a16:creationId xmlns:a16="http://schemas.microsoft.com/office/drawing/2014/main" id="{CF253481-ED1A-E23D-0F08-5A7F05857B7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2939"/>
    </mc:Choice>
    <mc:Fallback>
      <p:transition spd="slow" advTm="32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4"/>
          <p:cNvSpPr txBox="1">
            <a:spLocks noGrp="1"/>
          </p:cNvSpPr>
          <p:nvPr>
            <p:ph type="title"/>
          </p:nvPr>
        </p:nvSpPr>
        <p:spPr>
          <a:xfrm>
            <a:off x="304800" y="1"/>
            <a:ext cx="8610600" cy="54401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4500" b="1" dirty="0"/>
              <a:t>Canvas Course Platform</a:t>
            </a:r>
            <a:endParaRPr sz="4500" b="1" dirty="0"/>
          </a:p>
        </p:txBody>
      </p:sp>
      <p:sp>
        <p:nvSpPr>
          <p:cNvPr id="338" name="Google Shape;338;p54"/>
          <p:cNvSpPr txBox="1">
            <a:spLocks noGrp="1"/>
          </p:cNvSpPr>
          <p:nvPr>
            <p:ph type="body" idx="1"/>
          </p:nvPr>
        </p:nvSpPr>
        <p:spPr>
          <a:xfrm>
            <a:off x="304800" y="682906"/>
            <a:ext cx="8610600" cy="5032094"/>
          </a:xfrm>
          <a:prstGeom prst="rect">
            <a:avLst/>
          </a:prstGeom>
        </p:spPr>
        <p:txBody>
          <a:bodyPr spcFirstLastPara="1" wrap="square" lIns="0" tIns="0" rIns="0" bIns="0" anchor="t" anchorCtr="0">
            <a:noAutofit/>
          </a:bodyPr>
          <a:lstStyle/>
          <a:p>
            <a:pPr marL="457200" lvl="0" indent="-431800" algn="l" rtl="0">
              <a:spcBef>
                <a:spcPts val="0"/>
              </a:spcBef>
              <a:spcAft>
                <a:spcPts val="0"/>
              </a:spcAft>
              <a:buSzPts val="3200"/>
              <a:buChar char="•"/>
            </a:pPr>
            <a:r>
              <a:rPr lang="en-US" sz="2800" dirty="0"/>
              <a:t>All courses can be supported by Canvas.</a:t>
            </a:r>
          </a:p>
          <a:p>
            <a:pPr marL="457200" lvl="0" indent="-431800" algn="l" rtl="0">
              <a:spcBef>
                <a:spcPts val="0"/>
              </a:spcBef>
              <a:spcAft>
                <a:spcPts val="0"/>
              </a:spcAft>
              <a:buSzPts val="3200"/>
              <a:buChar char="•"/>
            </a:pPr>
            <a:endParaRPr dirty="0"/>
          </a:p>
        </p:txBody>
      </p:sp>
      <p:pic>
        <p:nvPicPr>
          <p:cNvPr id="339" name="Google Shape;339;p54"/>
          <p:cNvPicPr preferRelativeResize="0"/>
          <p:nvPr/>
        </p:nvPicPr>
        <p:blipFill>
          <a:blip r:embed="rId3">
            <a:alphaModFix/>
          </a:blip>
          <a:stretch>
            <a:fillRect/>
          </a:stretch>
        </p:blipFill>
        <p:spPr>
          <a:xfrm>
            <a:off x="590310" y="1143000"/>
            <a:ext cx="7801336" cy="527373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1"/>
          <p:cNvSpPr txBox="1">
            <a:spLocks noGrp="1"/>
          </p:cNvSpPr>
          <p:nvPr>
            <p:ph type="body" idx="1"/>
          </p:nvPr>
        </p:nvSpPr>
        <p:spPr>
          <a:xfrm>
            <a:off x="640800" y="1115950"/>
            <a:ext cx="7862400" cy="4873500"/>
          </a:xfrm>
          <a:prstGeom prst="rect">
            <a:avLst/>
          </a:prstGeom>
          <a:noFill/>
          <a:ln>
            <a:noFill/>
          </a:ln>
        </p:spPr>
        <p:txBody>
          <a:bodyPr spcFirstLastPara="1" wrap="square" lIns="0" tIns="0" rIns="0" bIns="0" anchor="t" anchorCtr="0">
            <a:noAutofit/>
          </a:bodyPr>
          <a:lstStyle/>
          <a:p>
            <a:pPr marL="225425" marR="0" lvl="0" indent="-225425" algn="l" rtl="0">
              <a:spcBef>
                <a:spcPts val="0"/>
              </a:spcBef>
              <a:spcAft>
                <a:spcPts val="0"/>
              </a:spcAft>
              <a:buClr>
                <a:srgbClr val="301702"/>
              </a:buClr>
              <a:buSzPts val="2960"/>
              <a:buFont typeface="Times New Roman"/>
              <a:buChar char="•"/>
            </a:pPr>
            <a:r>
              <a:rPr lang="en-US" sz="2960" b="1" i="0" u="none" strike="noStrike" cap="none" dirty="0">
                <a:solidFill>
                  <a:srgbClr val="301702"/>
                </a:solidFill>
                <a:latin typeface="Times New Roman"/>
                <a:ea typeface="Times New Roman"/>
                <a:cs typeface="Times New Roman"/>
                <a:sym typeface="Times New Roman"/>
              </a:rPr>
              <a:t>TK20 Assessment Management System</a:t>
            </a:r>
            <a:endParaRPr dirty="0"/>
          </a:p>
          <a:p>
            <a:pPr marL="0" marR="0" lvl="0" indent="0" algn="l" rtl="0">
              <a:spcBef>
                <a:spcPts val="592"/>
              </a:spcBef>
              <a:spcAft>
                <a:spcPts val="0"/>
              </a:spcAft>
              <a:buClr>
                <a:schemeClr val="dk1"/>
              </a:buClr>
              <a:buSzPts val="2960"/>
              <a:buFont typeface="Times New Roman"/>
              <a:buNone/>
            </a:pPr>
            <a:endParaRPr sz="2960" b="0" i="0" u="none" strike="noStrike" cap="none" dirty="0">
              <a:solidFill>
                <a:srgbClr val="301702"/>
              </a:solidFill>
              <a:latin typeface="Times New Roman"/>
              <a:ea typeface="Times New Roman"/>
              <a:cs typeface="Times New Roman"/>
              <a:sym typeface="Times New Roman"/>
            </a:endParaRPr>
          </a:p>
          <a:p>
            <a:pPr marL="742950" marR="0" lvl="1" indent="-285750" algn="l" rtl="0">
              <a:spcBef>
                <a:spcPts val="518"/>
              </a:spcBef>
              <a:spcAft>
                <a:spcPts val="0"/>
              </a:spcAft>
              <a:buClr>
                <a:srgbClr val="301702"/>
              </a:buClr>
              <a:buSzPts val="2590"/>
              <a:buFont typeface="Times New Roman"/>
              <a:buChar char="–"/>
            </a:pPr>
            <a:r>
              <a:rPr lang="en-US" sz="2590" b="0" i="0" u="none" strike="noStrike" cap="none" dirty="0">
                <a:solidFill>
                  <a:srgbClr val="301702"/>
                </a:solidFill>
                <a:latin typeface="Times New Roman"/>
                <a:ea typeface="Times New Roman"/>
                <a:cs typeface="Times New Roman"/>
                <a:sym typeface="Times New Roman"/>
              </a:rPr>
              <a:t>Provides a set of tools for candidates and </a:t>
            </a:r>
          </a:p>
          <a:p>
            <a:pPr marL="457200" marR="0" lvl="1" indent="0" algn="l" rtl="0">
              <a:spcBef>
                <a:spcPts val="518"/>
              </a:spcBef>
              <a:spcAft>
                <a:spcPts val="0"/>
              </a:spcAft>
              <a:buClr>
                <a:srgbClr val="301702"/>
              </a:buClr>
              <a:buSzPts val="2590"/>
              <a:buNone/>
            </a:pPr>
            <a:r>
              <a:rPr lang="en-US" sz="2590" dirty="0">
                <a:solidFill>
                  <a:srgbClr val="301702"/>
                </a:solidFill>
              </a:rPr>
              <a:t>	</a:t>
            </a:r>
            <a:r>
              <a:rPr lang="en-US" sz="2590" b="0" i="0" u="none" strike="noStrike" cap="none" dirty="0">
                <a:solidFill>
                  <a:srgbClr val="301702"/>
                </a:solidFill>
                <a:latin typeface="Times New Roman"/>
                <a:ea typeface="Times New Roman"/>
                <a:cs typeface="Times New Roman"/>
                <a:sym typeface="Times New Roman"/>
              </a:rPr>
              <a:t>faculty that track candidates' learning, as well as    	make our</a:t>
            </a:r>
            <a:r>
              <a:rPr lang="en-US" sz="2590" dirty="0">
                <a:solidFill>
                  <a:srgbClr val="301702"/>
                </a:solidFill>
              </a:rPr>
              <a:t> data collection, </a:t>
            </a:r>
            <a:r>
              <a:rPr lang="en-US" sz="2590" b="0" i="0" u="none" strike="noStrike" cap="none" dirty="0">
                <a:solidFill>
                  <a:srgbClr val="301702"/>
                </a:solidFill>
                <a:latin typeface="Times New Roman"/>
                <a:ea typeface="Times New Roman"/>
                <a:cs typeface="Times New Roman"/>
                <a:sym typeface="Times New Roman"/>
              </a:rPr>
              <a:t> assessment and 	accountability tasks easier. </a:t>
            </a:r>
            <a:endParaRPr dirty="0"/>
          </a:p>
          <a:p>
            <a:pPr marL="742950" marR="0" lvl="1" indent="-285750" algn="l" rtl="0">
              <a:spcBef>
                <a:spcPts val="518"/>
              </a:spcBef>
              <a:spcAft>
                <a:spcPts val="0"/>
              </a:spcAft>
              <a:buClr>
                <a:srgbClr val="301702"/>
              </a:buClr>
              <a:buSzPts val="2590"/>
              <a:buFont typeface="Times New Roman"/>
              <a:buChar char="–"/>
            </a:pPr>
            <a:r>
              <a:rPr lang="en-US" sz="2590" b="0" i="0" u="sng" strike="noStrike" cap="none" dirty="0">
                <a:solidFill>
                  <a:srgbClr val="301702"/>
                </a:solidFill>
                <a:latin typeface="Times New Roman"/>
                <a:ea typeface="Times New Roman"/>
                <a:cs typeface="Times New Roman"/>
                <a:sym typeface="Times New Roman"/>
              </a:rPr>
              <a:t>Selected courses </a:t>
            </a:r>
            <a:r>
              <a:rPr lang="en-US" sz="2590" b="0" i="0" u="none" strike="noStrike" cap="none" dirty="0">
                <a:solidFill>
                  <a:srgbClr val="301702"/>
                </a:solidFill>
                <a:latin typeface="Times New Roman"/>
                <a:ea typeface="Times New Roman"/>
                <a:cs typeface="Times New Roman"/>
                <a:sym typeface="Times New Roman"/>
              </a:rPr>
              <a:t>have </a:t>
            </a:r>
            <a:r>
              <a:rPr lang="en-US" sz="2590" b="1" i="1" u="none" strike="noStrike" cap="none" dirty="0">
                <a:solidFill>
                  <a:srgbClr val="FF0000"/>
                </a:solidFill>
                <a:latin typeface="Times New Roman"/>
                <a:ea typeface="Times New Roman"/>
                <a:cs typeface="Times New Roman"/>
                <a:sym typeface="Times New Roman"/>
              </a:rPr>
              <a:t>key assessments </a:t>
            </a:r>
            <a:r>
              <a:rPr lang="en-US" sz="2590" b="0" i="0" u="none" strike="noStrike" cap="none" dirty="0">
                <a:solidFill>
                  <a:srgbClr val="301702"/>
                </a:solidFill>
                <a:latin typeface="Times New Roman"/>
                <a:ea typeface="Times New Roman"/>
                <a:cs typeface="Times New Roman"/>
                <a:sym typeface="Times New Roman"/>
              </a:rPr>
              <a:t>sent through and assessed within Tk20; your course facilitator can tell you if your class has a key assessment for which you will need to </a:t>
            </a:r>
            <a:r>
              <a:rPr lang="en-US" sz="2590" dirty="0">
                <a:solidFill>
                  <a:srgbClr val="301702"/>
                </a:solidFill>
              </a:rPr>
              <a:t>record</a:t>
            </a:r>
            <a:r>
              <a:rPr lang="en-US" sz="2590" b="0" i="0" u="none" strike="noStrike" cap="none" dirty="0">
                <a:solidFill>
                  <a:srgbClr val="301702"/>
                </a:solidFill>
                <a:latin typeface="Times New Roman"/>
                <a:ea typeface="Times New Roman"/>
                <a:cs typeface="Times New Roman"/>
                <a:sym typeface="Times New Roman"/>
              </a:rPr>
              <a:t> the </a:t>
            </a:r>
            <a:r>
              <a:rPr lang="en-US" sz="2590" dirty="0">
                <a:solidFill>
                  <a:srgbClr val="301702"/>
                </a:solidFill>
              </a:rPr>
              <a:t>rubric data in TK20.</a:t>
            </a:r>
          </a:p>
          <a:p>
            <a:pPr marL="742950" marR="0" lvl="1" indent="-285750" algn="l" rtl="0">
              <a:spcBef>
                <a:spcPts val="518"/>
              </a:spcBef>
              <a:spcAft>
                <a:spcPts val="0"/>
              </a:spcAft>
              <a:buClr>
                <a:srgbClr val="301702"/>
              </a:buClr>
              <a:buSzPts val="2590"/>
              <a:buFont typeface="Times New Roman"/>
              <a:buChar char="–"/>
            </a:pPr>
            <a:r>
              <a:rPr lang="en-US" sz="2590" dirty="0">
                <a:solidFill>
                  <a:srgbClr val="301702"/>
                </a:solidFill>
              </a:rPr>
              <a:t>Stores the data needed for Assessment and 		        Accreditation.</a:t>
            </a:r>
            <a:endParaRPr dirty="0"/>
          </a:p>
        </p:txBody>
      </p:sp>
      <p:sp>
        <p:nvSpPr>
          <p:cNvPr id="249" name="Google Shape;249;p41"/>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dirty="0">
                <a:solidFill>
                  <a:srgbClr val="522602"/>
                </a:solidFill>
                <a:latin typeface="Times New Roman"/>
                <a:ea typeface="Times New Roman"/>
                <a:cs typeface="Times New Roman"/>
                <a:sym typeface="Times New Roman"/>
              </a:rPr>
              <a:t>Assessment Policies &amp; Procedures</a:t>
            </a:r>
            <a:endParaRPr dirty="0"/>
          </a:p>
        </p:txBody>
      </p:sp>
      <p:pic>
        <p:nvPicPr>
          <p:cNvPr id="250" name="Google Shape;250;p41"/>
          <p:cNvPicPr preferRelativeResize="0"/>
          <p:nvPr/>
        </p:nvPicPr>
        <p:blipFill rotWithShape="1">
          <a:blip r:embed="rId3">
            <a:alphaModFix/>
          </a:blip>
          <a:srcRect/>
          <a:stretch/>
        </p:blipFill>
        <p:spPr>
          <a:xfrm>
            <a:off x="7721600" y="1001543"/>
            <a:ext cx="1422400" cy="1422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mputer and a phone on a table">
            <a:extLst>
              <a:ext uri="{FF2B5EF4-FFF2-40B4-BE49-F238E27FC236}">
                <a16:creationId xmlns:a16="http://schemas.microsoft.com/office/drawing/2014/main" id="{44F7777C-5CD1-1493-A6A5-F64F72D67F4D}"/>
              </a:ext>
            </a:extLst>
          </p:cNvPr>
          <p:cNvPicPr>
            <a:picLocks noChangeAspect="1"/>
          </p:cNvPicPr>
          <p:nvPr/>
        </p:nvPicPr>
        <p:blipFill>
          <a:blip r:embed="rId2">
            <a:alphaModFix amt="25000"/>
            <a:extLst>
              <a:ext uri="{837473B0-CC2E-450A-ABE3-18F120FF3D39}">
                <a1611:picAttrSrcUrl xmlns:a1611="http://schemas.microsoft.com/office/drawing/2016/11/main" r:id="rId3"/>
              </a:ext>
            </a:extLst>
          </a:blip>
          <a:stretch>
            <a:fillRect/>
          </a:stretch>
        </p:blipFill>
        <p:spPr>
          <a:xfrm>
            <a:off x="0" y="0"/>
            <a:ext cx="9144000" cy="6095441"/>
          </a:xfrm>
          <a:prstGeom prst="rect">
            <a:avLst/>
          </a:prstGeom>
          <a:gradFill>
            <a:gsLst>
              <a:gs pos="100000">
                <a:schemeClr val="accent1">
                  <a:lumMod val="5000"/>
                  <a:lumOff val="95000"/>
                  <a:alpha val="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4" name="Title 3">
            <a:extLst>
              <a:ext uri="{FF2B5EF4-FFF2-40B4-BE49-F238E27FC236}">
                <a16:creationId xmlns:a16="http://schemas.microsoft.com/office/drawing/2014/main" id="{58FBAB16-FDF5-33B8-4418-278C1395CABA}"/>
              </a:ext>
            </a:extLst>
          </p:cNvPr>
          <p:cNvSpPr>
            <a:spLocks noGrp="1"/>
          </p:cNvSpPr>
          <p:nvPr>
            <p:ph type="title"/>
          </p:nvPr>
        </p:nvSpPr>
        <p:spPr/>
        <p:txBody>
          <a:bodyPr/>
          <a:lstStyle/>
          <a:p>
            <a:r>
              <a:rPr lang="en-US" sz="4000" dirty="0"/>
              <a:t>What is the difference between TK20 and Canvas?  discuss</a:t>
            </a:r>
            <a:br>
              <a:rPr lang="en-US" sz="4000" dirty="0"/>
            </a:br>
            <a:endParaRPr lang="en-US" dirty="0"/>
          </a:p>
        </p:txBody>
      </p:sp>
    </p:spTree>
    <p:extLst>
      <p:ext uri="{BB962C8B-B14F-4D97-AF65-F5344CB8AC3E}">
        <p14:creationId xmlns:p14="http://schemas.microsoft.com/office/powerpoint/2010/main" val="4246903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73B0-9B34-E9A2-94BB-FC23858518A7}"/>
              </a:ext>
            </a:extLst>
          </p:cNvPr>
          <p:cNvSpPr>
            <a:spLocks noGrp="1"/>
          </p:cNvSpPr>
          <p:nvPr>
            <p:ph type="title"/>
          </p:nvPr>
        </p:nvSpPr>
        <p:spPr/>
        <p:txBody>
          <a:bodyPr/>
          <a:lstStyle/>
          <a:p>
            <a:r>
              <a:rPr lang="en-US" dirty="0"/>
              <a:t>Policies and Procedures</a:t>
            </a:r>
          </a:p>
        </p:txBody>
      </p:sp>
      <p:sp>
        <p:nvSpPr>
          <p:cNvPr id="3" name="Text Placeholder 2">
            <a:extLst>
              <a:ext uri="{FF2B5EF4-FFF2-40B4-BE49-F238E27FC236}">
                <a16:creationId xmlns:a16="http://schemas.microsoft.com/office/drawing/2014/main" id="{BC464B6C-AC12-419F-DD1D-D628CB12E9E8}"/>
              </a:ext>
            </a:extLst>
          </p:cNvPr>
          <p:cNvSpPr>
            <a:spLocks noGrp="1"/>
          </p:cNvSpPr>
          <p:nvPr>
            <p:ph type="body" idx="1"/>
          </p:nvPr>
        </p:nvSpPr>
        <p:spPr/>
        <p:txBody>
          <a:bodyPr/>
          <a:lstStyle/>
          <a:p>
            <a:endParaRPr lang="en-US"/>
          </a:p>
        </p:txBody>
      </p:sp>
      <p:pic>
        <p:nvPicPr>
          <p:cNvPr id="5" name="Picture 4" descr="A shelf with many boxes of paper&#10;&#10;Description automatically generated with medium confidence">
            <a:extLst>
              <a:ext uri="{FF2B5EF4-FFF2-40B4-BE49-F238E27FC236}">
                <a16:creationId xmlns:a16="http://schemas.microsoft.com/office/drawing/2014/main" id="{29781686-818C-DA69-2A1B-2FBD51D27AB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575" y="2207710"/>
            <a:ext cx="9144000" cy="2199190"/>
          </a:xfrm>
          <a:prstGeom prst="rect">
            <a:avLst/>
          </a:prstGeom>
        </p:spPr>
      </p:pic>
      <p:sp>
        <p:nvSpPr>
          <p:cNvPr id="6" name="TextBox 5">
            <a:extLst>
              <a:ext uri="{FF2B5EF4-FFF2-40B4-BE49-F238E27FC236}">
                <a16:creationId xmlns:a16="http://schemas.microsoft.com/office/drawing/2014/main" id="{A0823DC2-19CC-973B-A6CF-1A92E2F3DEB6}"/>
              </a:ext>
            </a:extLst>
          </p:cNvPr>
          <p:cNvSpPr txBox="1"/>
          <p:nvPr/>
        </p:nvSpPr>
        <p:spPr>
          <a:xfrm>
            <a:off x="11575" y="5408110"/>
            <a:ext cx="9144000" cy="230832"/>
          </a:xfrm>
          <a:prstGeom prst="rect">
            <a:avLst/>
          </a:prstGeom>
          <a:noFill/>
        </p:spPr>
        <p:txBody>
          <a:bodyPr wrap="square" rtlCol="0">
            <a:spAutoFit/>
          </a:bodyPr>
          <a:lstStyle/>
          <a:p>
            <a:r>
              <a:rPr lang="en-US" sz="900">
                <a:hlinkClick r:id="rId3" tooltip="https://policyoptions.irpp.org/magazines/august-2016/linking-academic-research-with-the-public-and-policy-makers/"/>
              </a:rPr>
              <a:t>This Photo</a:t>
            </a:r>
            <a:r>
              <a:rPr lang="en-US" sz="900"/>
              <a:t> by Unknown Author is licensed under </a:t>
            </a:r>
            <a:r>
              <a:rPr lang="en-US" sz="900">
                <a:hlinkClick r:id="rId4" tooltip="https://creativecommons.org/licenses/by-nd/3.0/"/>
              </a:rPr>
              <a:t>CC BY-ND</a:t>
            </a:r>
            <a:endParaRPr lang="en-US" sz="900"/>
          </a:p>
        </p:txBody>
      </p:sp>
    </p:spTree>
    <p:extLst>
      <p:ext uri="{BB962C8B-B14F-4D97-AF65-F5344CB8AC3E}">
        <p14:creationId xmlns:p14="http://schemas.microsoft.com/office/powerpoint/2010/main" val="1089266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38"/>
          <p:cNvPicPr preferRelativeResize="0"/>
          <p:nvPr/>
        </p:nvPicPr>
        <p:blipFill rotWithShape="1">
          <a:blip r:embed="rId3">
            <a:alphaModFix/>
          </a:blip>
          <a:srcRect/>
          <a:stretch/>
        </p:blipFill>
        <p:spPr>
          <a:xfrm>
            <a:off x="7194634" y="2366575"/>
            <a:ext cx="1249325" cy="1143000"/>
          </a:xfrm>
          <a:prstGeom prst="rect">
            <a:avLst/>
          </a:prstGeom>
          <a:noFill/>
          <a:ln>
            <a:noFill/>
          </a:ln>
        </p:spPr>
      </p:pic>
      <p:sp>
        <p:nvSpPr>
          <p:cNvPr id="229" name="Google Shape;229;p38"/>
          <p:cNvSpPr txBox="1">
            <a:spLocks noGrp="1"/>
          </p:cNvSpPr>
          <p:nvPr>
            <p:ph type="body" idx="1"/>
          </p:nvPr>
        </p:nvSpPr>
        <p:spPr>
          <a:xfrm>
            <a:off x="640750" y="1107824"/>
            <a:ext cx="7862400" cy="4869229"/>
          </a:xfrm>
          <a:prstGeom prst="rect">
            <a:avLst/>
          </a:prstGeom>
          <a:noFill/>
          <a:ln>
            <a:noFill/>
          </a:ln>
        </p:spPr>
        <p:txBody>
          <a:bodyPr spcFirstLastPara="1" wrap="square" lIns="0" tIns="0" rIns="0" bIns="0" anchor="t" anchorCtr="0">
            <a:noAutofit/>
          </a:bodyPr>
          <a:lstStyle/>
          <a:p>
            <a:pPr marL="225425" marR="0" lvl="0" indent="-225425" algn="l" rtl="0">
              <a:lnSpc>
                <a:spcPct val="80000"/>
              </a:lnSpc>
              <a:spcBef>
                <a:spcPts val="0"/>
              </a:spcBef>
              <a:spcAft>
                <a:spcPts val="0"/>
              </a:spcAft>
              <a:buClr>
                <a:schemeClr val="dk1"/>
              </a:buClr>
              <a:buSzPts val="2720"/>
              <a:buFont typeface="Times New Roman"/>
              <a:buChar char="•"/>
            </a:pPr>
            <a:r>
              <a:rPr lang="en-US" sz="2720" b="1" i="0" u="none" strike="noStrike" cap="none" dirty="0">
                <a:solidFill>
                  <a:schemeClr val="dk1"/>
                </a:solidFill>
                <a:latin typeface="Times New Roman"/>
                <a:ea typeface="Times New Roman"/>
                <a:cs typeface="Times New Roman"/>
                <a:sym typeface="Times New Roman"/>
              </a:rPr>
              <a:t>Office Hours</a:t>
            </a:r>
            <a:endParaRPr dirty="0"/>
          </a:p>
          <a:p>
            <a:pPr marL="742950" marR="0" lvl="1" indent="-285750" algn="l" rtl="0">
              <a:lnSpc>
                <a:spcPct val="80000"/>
              </a:lnSpc>
              <a:spcBef>
                <a:spcPts val="476"/>
              </a:spcBef>
              <a:spcAft>
                <a:spcPts val="0"/>
              </a:spcAft>
              <a:buClr>
                <a:schemeClr val="dk1"/>
              </a:buClr>
              <a:buSzPts val="2380"/>
              <a:buFont typeface="Times New Roman"/>
              <a:buChar char="–"/>
            </a:pPr>
            <a:r>
              <a:rPr lang="en-US" sz="2380" b="0" i="0" u="none" strike="noStrike" cap="none" dirty="0">
                <a:solidFill>
                  <a:schemeClr val="dk1"/>
                </a:solidFill>
                <a:latin typeface="Times New Roman"/>
                <a:ea typeface="Times New Roman"/>
                <a:cs typeface="Times New Roman"/>
                <a:sym typeface="Times New Roman"/>
              </a:rPr>
              <a:t>If you are teaching, you are required to hold </a:t>
            </a:r>
            <a:r>
              <a:rPr lang="en-US" sz="2380" b="0" i="1" u="none" strike="noStrike" cap="none" dirty="0">
                <a:solidFill>
                  <a:schemeClr val="dk1"/>
                </a:solidFill>
                <a:latin typeface="Times New Roman"/>
                <a:ea typeface="Times New Roman"/>
                <a:cs typeface="Times New Roman"/>
                <a:sym typeface="Times New Roman"/>
              </a:rPr>
              <a:t>office hours </a:t>
            </a:r>
            <a:r>
              <a:rPr lang="en-US" sz="2380" b="0" i="0" u="none" strike="noStrike" cap="none" dirty="0">
                <a:solidFill>
                  <a:schemeClr val="dk1"/>
                </a:solidFill>
                <a:latin typeface="Times New Roman"/>
                <a:ea typeface="Times New Roman"/>
                <a:cs typeface="Times New Roman"/>
                <a:sym typeface="Times New Roman"/>
              </a:rPr>
              <a:t>each week; generally, 1 hour per week. P</a:t>
            </a:r>
            <a:r>
              <a:rPr lang="en-US" sz="2380" dirty="0"/>
              <a:t>lease supplement your 1 hour using email, video chats, phone conferences, and texts to communicate with students as </a:t>
            </a:r>
          </a:p>
          <a:p>
            <a:pPr marL="457200" marR="0" lvl="1" indent="0" algn="l" rtl="0">
              <a:lnSpc>
                <a:spcPct val="80000"/>
              </a:lnSpc>
              <a:spcBef>
                <a:spcPts val="476"/>
              </a:spcBef>
              <a:spcAft>
                <a:spcPts val="0"/>
              </a:spcAft>
              <a:buClr>
                <a:schemeClr val="dk1"/>
              </a:buClr>
              <a:buSzPts val="2380"/>
              <a:buNone/>
            </a:pPr>
            <a:r>
              <a:rPr lang="en-US" sz="2380" dirty="0"/>
              <a:t>    necessary between classes. </a:t>
            </a:r>
            <a:r>
              <a:rPr lang="en-US" sz="2380" b="1" dirty="0"/>
              <a:t>Post office hours </a:t>
            </a:r>
          </a:p>
          <a:p>
            <a:pPr marL="457200" marR="0" lvl="1" indent="0" algn="l" rtl="0">
              <a:lnSpc>
                <a:spcPct val="80000"/>
              </a:lnSpc>
              <a:spcBef>
                <a:spcPts val="476"/>
              </a:spcBef>
              <a:spcAft>
                <a:spcPts val="0"/>
              </a:spcAft>
              <a:buClr>
                <a:schemeClr val="dk1"/>
              </a:buClr>
              <a:buSzPts val="2380"/>
              <a:buNone/>
            </a:pPr>
            <a:r>
              <a:rPr lang="en-US" sz="2380" b="1" dirty="0"/>
              <a:t>    and contact information on syllabus.</a:t>
            </a:r>
            <a:endParaRPr dirty="0"/>
          </a:p>
          <a:p>
            <a:pPr marL="0" marR="0" lvl="0" indent="0" algn="l" rtl="0">
              <a:lnSpc>
                <a:spcPct val="80000"/>
              </a:lnSpc>
              <a:spcBef>
                <a:spcPts val="544"/>
              </a:spcBef>
              <a:spcAft>
                <a:spcPts val="0"/>
              </a:spcAft>
              <a:buClr>
                <a:schemeClr val="dk1"/>
              </a:buClr>
              <a:buSzPts val="2720"/>
              <a:buFont typeface="Times New Roman"/>
              <a:buNone/>
            </a:pPr>
            <a:endParaRPr sz="2720" b="0" i="0" u="none" strike="noStrike" cap="none" dirty="0">
              <a:solidFill>
                <a:schemeClr val="dk1"/>
              </a:solidFill>
              <a:latin typeface="Times New Roman"/>
              <a:ea typeface="Times New Roman"/>
              <a:cs typeface="Times New Roman"/>
              <a:sym typeface="Times New Roman"/>
            </a:endParaRPr>
          </a:p>
          <a:p>
            <a:pPr marL="225425" marR="0" lvl="0" indent="-225425" algn="l" rtl="0">
              <a:lnSpc>
                <a:spcPct val="80000"/>
              </a:lnSpc>
              <a:spcBef>
                <a:spcPts val="544"/>
              </a:spcBef>
              <a:spcAft>
                <a:spcPts val="0"/>
              </a:spcAft>
              <a:buClr>
                <a:schemeClr val="dk1"/>
              </a:buClr>
              <a:buSzPts val="2720"/>
              <a:buFont typeface="Times New Roman"/>
              <a:buChar char="•"/>
            </a:pPr>
            <a:r>
              <a:rPr lang="en-US" sz="2720" b="1" i="0" u="none" strike="noStrike" cap="none" dirty="0">
                <a:solidFill>
                  <a:schemeClr val="dk1"/>
                </a:solidFill>
                <a:latin typeface="Times New Roman"/>
                <a:ea typeface="Times New Roman"/>
                <a:cs typeface="Times New Roman"/>
                <a:sym typeface="Times New Roman"/>
              </a:rPr>
              <a:t>Rowan Email</a:t>
            </a:r>
            <a:endParaRPr dirty="0"/>
          </a:p>
          <a:p>
            <a:pPr marL="742950" marR="0" lvl="1" indent="-285750" algn="l" rtl="0">
              <a:lnSpc>
                <a:spcPct val="80000"/>
              </a:lnSpc>
              <a:spcBef>
                <a:spcPts val="476"/>
              </a:spcBef>
              <a:spcAft>
                <a:spcPts val="0"/>
              </a:spcAft>
              <a:buClr>
                <a:schemeClr val="dk1"/>
              </a:buClr>
              <a:buSzPts val="2380"/>
              <a:buFont typeface="Times New Roman"/>
              <a:buChar char="–"/>
            </a:pPr>
            <a:r>
              <a:rPr lang="en-US" sz="2380" b="0" i="1" u="none" strike="noStrike" cap="none" dirty="0">
                <a:solidFill>
                  <a:schemeClr val="dk1"/>
                </a:solidFill>
                <a:latin typeface="Times New Roman"/>
                <a:ea typeface="Times New Roman"/>
                <a:cs typeface="Times New Roman"/>
                <a:sym typeface="Times New Roman"/>
              </a:rPr>
              <a:t>It is </a:t>
            </a:r>
            <a:r>
              <a:rPr lang="en-US" sz="2380" b="1" i="1" u="none" strike="noStrike" cap="none" dirty="0">
                <a:solidFill>
                  <a:schemeClr val="dk1"/>
                </a:solidFill>
                <a:latin typeface="Times New Roman"/>
                <a:ea typeface="Times New Roman"/>
                <a:cs typeface="Times New Roman"/>
                <a:sym typeface="Times New Roman"/>
              </a:rPr>
              <a:t>absolutely essential </a:t>
            </a:r>
            <a:r>
              <a:rPr lang="en-US" sz="2380" b="0" i="1" u="none" strike="noStrike" cap="none" dirty="0">
                <a:solidFill>
                  <a:schemeClr val="dk1"/>
                </a:solidFill>
                <a:latin typeface="Times New Roman"/>
                <a:ea typeface="Times New Roman"/>
                <a:cs typeface="Times New Roman"/>
                <a:sym typeface="Times New Roman"/>
              </a:rPr>
              <a:t>that you </a:t>
            </a:r>
            <a:r>
              <a:rPr lang="en-US" sz="2380" b="1" i="1" u="none" strike="noStrike" cap="none" dirty="0">
                <a:solidFill>
                  <a:schemeClr val="dk1"/>
                </a:solidFill>
                <a:latin typeface="Times New Roman"/>
                <a:ea typeface="Times New Roman"/>
                <a:cs typeface="Times New Roman"/>
                <a:sym typeface="Times New Roman"/>
              </a:rPr>
              <a:t>set up and USE </a:t>
            </a:r>
            <a:r>
              <a:rPr lang="en-US" sz="2380" b="0" i="1" u="none" strike="noStrike" cap="none" dirty="0">
                <a:solidFill>
                  <a:schemeClr val="dk1"/>
                </a:solidFill>
                <a:latin typeface="Times New Roman"/>
                <a:ea typeface="Times New Roman"/>
                <a:cs typeface="Times New Roman"/>
                <a:sym typeface="Times New Roman"/>
              </a:rPr>
              <a:t>your </a:t>
            </a:r>
            <a:r>
              <a:rPr lang="en-US" sz="2380" b="0" i="1" u="none" strike="noStrike" cap="none" dirty="0">
                <a:solidFill>
                  <a:srgbClr val="FF0000"/>
                </a:solidFill>
                <a:latin typeface="Times New Roman"/>
                <a:ea typeface="Times New Roman"/>
                <a:cs typeface="Times New Roman"/>
                <a:sym typeface="Times New Roman"/>
              </a:rPr>
              <a:t>Rowan    email</a:t>
            </a:r>
            <a:r>
              <a:rPr lang="en-US" sz="2380" b="0" i="1" u="none" strike="noStrike" cap="none" dirty="0">
                <a:solidFill>
                  <a:schemeClr val="dk1"/>
                </a:solidFill>
                <a:latin typeface="Times New Roman"/>
                <a:ea typeface="Times New Roman"/>
                <a:cs typeface="Times New Roman"/>
                <a:sym typeface="Times New Roman"/>
              </a:rPr>
              <a:t>. This is the way we communicate with you. Rowan    email may be forwarded to a personal email, </a:t>
            </a:r>
            <a:r>
              <a:rPr lang="en-US" sz="2380" b="1" i="1" u="none" strike="noStrike" cap="none" dirty="0">
                <a:solidFill>
                  <a:schemeClr val="dk1"/>
                </a:solidFill>
                <a:latin typeface="Times New Roman"/>
                <a:ea typeface="Times New Roman"/>
                <a:cs typeface="Times New Roman"/>
                <a:sym typeface="Times New Roman"/>
              </a:rPr>
              <a:t>but we will NOT use personal email addresses</a:t>
            </a:r>
            <a:r>
              <a:rPr lang="en-US" sz="2380" b="0" i="1" u="none" strike="noStrike" cap="none" dirty="0">
                <a:solidFill>
                  <a:schemeClr val="dk1"/>
                </a:solidFill>
                <a:latin typeface="Times New Roman"/>
                <a:ea typeface="Times New Roman"/>
                <a:cs typeface="Times New Roman"/>
                <a:sym typeface="Times New Roman"/>
              </a:rPr>
              <a:t>. </a:t>
            </a:r>
            <a:endParaRPr dirty="0"/>
          </a:p>
          <a:p>
            <a:pPr marL="742950" marR="0" lvl="1" indent="-285750" algn="l" rtl="0">
              <a:lnSpc>
                <a:spcPct val="80000"/>
              </a:lnSpc>
              <a:spcBef>
                <a:spcPts val="476"/>
              </a:spcBef>
              <a:spcAft>
                <a:spcPts val="0"/>
              </a:spcAft>
              <a:buClr>
                <a:srgbClr val="FF0000"/>
              </a:buClr>
              <a:buSzPts val="2380"/>
              <a:buFont typeface="Times New Roman"/>
              <a:buChar char="–"/>
            </a:pPr>
            <a:r>
              <a:rPr lang="en-US" sz="2380" b="1" i="0" u="none" strike="noStrike" cap="none" dirty="0">
                <a:solidFill>
                  <a:srgbClr val="FF0000"/>
                </a:solidFill>
                <a:latin typeface="Times New Roman"/>
                <a:ea typeface="Times New Roman"/>
                <a:cs typeface="Times New Roman"/>
                <a:sym typeface="Times New Roman"/>
              </a:rPr>
              <a:t>Use ONLY your Rowan email for all communication with candidates. </a:t>
            </a:r>
            <a:endParaRPr dirty="0"/>
          </a:p>
          <a:p>
            <a:pPr marL="411480" marR="0" lvl="1" indent="0" algn="l" rtl="0">
              <a:lnSpc>
                <a:spcPct val="80000"/>
              </a:lnSpc>
              <a:spcBef>
                <a:spcPts val="476"/>
              </a:spcBef>
              <a:spcAft>
                <a:spcPts val="0"/>
              </a:spcAft>
              <a:buClr>
                <a:schemeClr val="dk1"/>
              </a:buClr>
              <a:buSzPts val="2380"/>
              <a:buFont typeface="Times New Roman"/>
              <a:buNone/>
            </a:pPr>
            <a:endParaRPr sz="2380" b="0" i="0" u="none" strike="noStrike" cap="none" dirty="0">
              <a:solidFill>
                <a:schemeClr val="dk1"/>
              </a:solidFill>
              <a:latin typeface="Times New Roman"/>
              <a:ea typeface="Times New Roman"/>
              <a:cs typeface="Times New Roman"/>
              <a:sym typeface="Times New Roman"/>
            </a:endParaRPr>
          </a:p>
        </p:txBody>
      </p:sp>
      <p:sp>
        <p:nvSpPr>
          <p:cNvPr id="230" name="Google Shape;230;p38"/>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a:solidFill>
                  <a:srgbClr val="522602"/>
                </a:solidFill>
                <a:latin typeface="Times New Roman"/>
                <a:ea typeface="Times New Roman"/>
                <a:cs typeface="Times New Roman"/>
                <a:sym typeface="Times New Roman"/>
              </a:rPr>
              <a:t>Policies and Procedures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9"/>
          <p:cNvSpPr txBox="1">
            <a:spLocks noGrp="1"/>
          </p:cNvSpPr>
          <p:nvPr>
            <p:ph type="body" idx="1"/>
          </p:nvPr>
        </p:nvSpPr>
        <p:spPr>
          <a:xfrm>
            <a:off x="678850" y="987775"/>
            <a:ext cx="7862400" cy="4000914"/>
          </a:xfrm>
          <a:prstGeom prst="rect">
            <a:avLst/>
          </a:prstGeom>
          <a:noFill/>
          <a:ln>
            <a:noFill/>
          </a:ln>
        </p:spPr>
        <p:txBody>
          <a:bodyPr spcFirstLastPara="1" wrap="square" lIns="0" tIns="0" rIns="0" bIns="0" anchor="t" anchorCtr="0">
            <a:noAutofit/>
          </a:bodyPr>
          <a:lstStyle/>
          <a:p>
            <a:pPr marL="225425" marR="0" lvl="0" indent="-225425" algn="l" rtl="0">
              <a:lnSpc>
                <a:spcPct val="90000"/>
              </a:lnSpc>
              <a:spcBef>
                <a:spcPts val="0"/>
              </a:spcBef>
              <a:spcAft>
                <a:spcPts val="0"/>
              </a:spcAft>
              <a:buClr>
                <a:schemeClr val="dk1"/>
              </a:buClr>
              <a:buSzPts val="2960"/>
              <a:buFont typeface="Times New Roman"/>
              <a:buChar char="•"/>
            </a:pPr>
            <a:r>
              <a:rPr lang="en-US" sz="2960" b="1" i="0" u="none" strike="noStrike" cap="none" dirty="0">
                <a:solidFill>
                  <a:schemeClr val="dk1"/>
                </a:solidFill>
                <a:latin typeface="Times New Roman"/>
                <a:ea typeface="Times New Roman"/>
                <a:cs typeface="Times New Roman"/>
                <a:sym typeface="Times New Roman"/>
              </a:rPr>
              <a:t>Duplicating</a:t>
            </a:r>
            <a:endParaRPr dirty="0"/>
          </a:p>
          <a:p>
            <a:pPr marL="742950" marR="0" lvl="1" indent="-285750" algn="l" rtl="0">
              <a:lnSpc>
                <a:spcPct val="90000"/>
              </a:lnSpc>
              <a:spcBef>
                <a:spcPts val="518"/>
              </a:spcBef>
              <a:spcAft>
                <a:spcPts val="0"/>
              </a:spcAft>
              <a:buClr>
                <a:schemeClr val="dk1"/>
              </a:buClr>
              <a:buSzPts val="2590"/>
              <a:buFont typeface="Times New Roman"/>
              <a:buChar char="–"/>
            </a:pPr>
            <a:r>
              <a:rPr lang="en-US" sz="2590" b="0" i="0" u="none" strike="noStrike" cap="none" dirty="0">
                <a:solidFill>
                  <a:schemeClr val="dk1"/>
                </a:solidFill>
                <a:latin typeface="Times New Roman"/>
                <a:ea typeface="Times New Roman"/>
                <a:cs typeface="Times New Roman"/>
                <a:sym typeface="Times New Roman"/>
              </a:rPr>
              <a:t>ALL duplicating (except for an emergency need) should be sent electronically to the duplicating center or sent via your departmental secretary. </a:t>
            </a:r>
            <a:r>
              <a:rPr lang="en-US" sz="2590" b="0" i="0" u="sng" strike="noStrike" cap="none" dirty="0">
                <a:solidFill>
                  <a:schemeClr val="hlink"/>
                </a:solidFill>
                <a:latin typeface="Times New Roman"/>
                <a:ea typeface="Times New Roman"/>
                <a:cs typeface="Times New Roman"/>
                <a:sym typeface="Times New Roman"/>
                <a:hlinkClick r:id="rId3"/>
              </a:rPr>
              <a:t>http://www.myorderdesk.com/home.asp?Provider_ID=29525</a:t>
            </a:r>
            <a:endParaRPr sz="2590" b="0" i="0" u="none" strike="noStrike" cap="none" dirty="0">
              <a:solidFill>
                <a:schemeClr val="dk1"/>
              </a:solidFill>
              <a:latin typeface="Times New Roman"/>
              <a:ea typeface="Times New Roman"/>
              <a:cs typeface="Times New Roman"/>
              <a:sym typeface="Times New Roman"/>
            </a:endParaRPr>
          </a:p>
          <a:p>
            <a:pPr marL="742950" marR="0" lvl="1" indent="-285750" algn="l" rtl="0">
              <a:lnSpc>
                <a:spcPct val="90000"/>
              </a:lnSpc>
              <a:spcBef>
                <a:spcPts val="518"/>
              </a:spcBef>
              <a:spcAft>
                <a:spcPts val="0"/>
              </a:spcAft>
              <a:buClr>
                <a:schemeClr val="dk1"/>
              </a:buClr>
              <a:buSzPts val="2590"/>
              <a:buFont typeface="Times New Roman"/>
              <a:buChar char="–"/>
            </a:pPr>
            <a:r>
              <a:rPr lang="en-US" sz="2590" b="0" i="0" u="none" strike="noStrike" cap="none" dirty="0">
                <a:solidFill>
                  <a:schemeClr val="dk1"/>
                </a:solidFill>
                <a:latin typeface="Times New Roman"/>
                <a:ea typeface="Times New Roman"/>
                <a:cs typeface="Times New Roman"/>
                <a:sym typeface="Times New Roman"/>
              </a:rPr>
              <a:t>If sent as a “paper” request, generally expect one week to process</a:t>
            </a:r>
            <a:endParaRPr dirty="0"/>
          </a:p>
          <a:p>
            <a:pPr marL="742950" marR="0" lvl="1" indent="-285750" algn="l" rtl="0">
              <a:lnSpc>
                <a:spcPct val="90000"/>
              </a:lnSpc>
              <a:spcBef>
                <a:spcPts val="518"/>
              </a:spcBef>
              <a:spcAft>
                <a:spcPts val="0"/>
              </a:spcAft>
              <a:buClr>
                <a:schemeClr val="dk1"/>
              </a:buClr>
              <a:buSzPts val="2590"/>
              <a:buFont typeface="Times New Roman"/>
              <a:buChar char="–"/>
            </a:pPr>
            <a:r>
              <a:rPr lang="en-US" sz="2590" b="0" i="0" u="none" strike="noStrike" cap="none" dirty="0">
                <a:solidFill>
                  <a:schemeClr val="dk1"/>
                </a:solidFill>
                <a:latin typeface="Times New Roman"/>
                <a:ea typeface="Times New Roman"/>
                <a:cs typeface="Times New Roman"/>
                <a:sym typeface="Times New Roman"/>
              </a:rPr>
              <a:t>Department secretaries can give you all the needed numbers/codes to submit electronically</a:t>
            </a:r>
            <a:endParaRPr dirty="0"/>
          </a:p>
          <a:p>
            <a:pPr marL="411480" marR="0" lvl="1" indent="0" algn="ctr" rtl="0">
              <a:lnSpc>
                <a:spcPct val="90000"/>
              </a:lnSpc>
              <a:spcBef>
                <a:spcPts val="407"/>
              </a:spcBef>
              <a:spcAft>
                <a:spcPts val="0"/>
              </a:spcAft>
              <a:buClr>
                <a:schemeClr val="dk1"/>
              </a:buClr>
              <a:buSzPts val="2035"/>
              <a:buFont typeface="Times New Roman"/>
              <a:buNone/>
            </a:pPr>
            <a:endParaRPr sz="2035" b="1" i="0" u="none" strike="noStrike" cap="none" dirty="0">
              <a:solidFill>
                <a:srgbClr val="FF0000"/>
              </a:solidFill>
              <a:latin typeface="Times New Roman"/>
              <a:ea typeface="Times New Roman"/>
              <a:cs typeface="Times New Roman"/>
              <a:sym typeface="Times New Roman"/>
            </a:endParaRPr>
          </a:p>
          <a:p>
            <a:pPr marL="411480" marR="0" lvl="1" indent="0" algn="ctr" rtl="0">
              <a:lnSpc>
                <a:spcPct val="90000"/>
              </a:lnSpc>
              <a:spcBef>
                <a:spcPts val="407"/>
              </a:spcBef>
              <a:spcAft>
                <a:spcPts val="0"/>
              </a:spcAft>
              <a:buClr>
                <a:srgbClr val="FF0000"/>
              </a:buClr>
              <a:buSzPts val="2035"/>
              <a:buFont typeface="Times New Roman"/>
              <a:buNone/>
            </a:pPr>
            <a:r>
              <a:rPr lang="en-US" b="1" i="0" u="none" strike="noStrike" cap="none" dirty="0">
                <a:solidFill>
                  <a:srgbClr val="FF0000"/>
                </a:solidFill>
                <a:latin typeface="Times New Roman"/>
                <a:ea typeface="Times New Roman"/>
                <a:cs typeface="Times New Roman"/>
                <a:sym typeface="Times New Roman"/>
              </a:rPr>
              <a:t>Due to high printing costs, we encourage you to use Google Docs, Canvas, email to share readings, materials, and resources with candidates.</a:t>
            </a:r>
            <a:endParaRPr b="0" i="0" u="none" strike="noStrike" cap="none" dirty="0">
              <a:solidFill>
                <a:schemeClr val="dk1"/>
              </a:solidFill>
              <a:latin typeface="Times New Roman"/>
              <a:ea typeface="Times New Roman"/>
              <a:cs typeface="Times New Roman"/>
              <a:sym typeface="Times New Roman"/>
            </a:endParaRPr>
          </a:p>
        </p:txBody>
      </p:sp>
      <p:sp>
        <p:nvSpPr>
          <p:cNvPr id="236" name="Google Shape;236;p39"/>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dirty="0">
                <a:solidFill>
                  <a:srgbClr val="522602"/>
                </a:solidFill>
                <a:latin typeface="Times New Roman"/>
                <a:ea typeface="Times New Roman"/>
                <a:cs typeface="Times New Roman"/>
                <a:sym typeface="Times New Roman"/>
              </a:rPr>
              <a:t>Policies and Procedures</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0"/>
          <p:cNvSpPr txBox="1">
            <a:spLocks noGrp="1"/>
          </p:cNvSpPr>
          <p:nvPr>
            <p:ph type="body" idx="1"/>
          </p:nvPr>
        </p:nvSpPr>
        <p:spPr>
          <a:xfrm>
            <a:off x="838200" y="1295400"/>
            <a:ext cx="7924800" cy="5049644"/>
          </a:xfrm>
          <a:prstGeom prst="rect">
            <a:avLst/>
          </a:prstGeom>
          <a:noFill/>
          <a:ln>
            <a:noFill/>
          </a:ln>
        </p:spPr>
        <p:txBody>
          <a:bodyPr spcFirstLastPara="1" wrap="square" lIns="0" tIns="0" rIns="0" bIns="0" anchor="t" anchorCtr="0">
            <a:noAutofit/>
          </a:bodyPr>
          <a:lstStyle/>
          <a:p>
            <a:pPr marL="225425" marR="0" lvl="0" indent="-225425" algn="l" rtl="0">
              <a:spcBef>
                <a:spcPts val="0"/>
              </a:spcBef>
              <a:spcAft>
                <a:spcPts val="0"/>
              </a:spcAft>
              <a:buClr>
                <a:schemeClr val="dk1"/>
              </a:buClr>
              <a:buSzPts val="3200"/>
              <a:buFont typeface="Times New Roman"/>
              <a:buChar char="•"/>
            </a:pPr>
            <a:r>
              <a:rPr lang="en-US" b="1" dirty="0"/>
              <a:t>Classroom </a:t>
            </a:r>
            <a:r>
              <a:rPr lang="en-US" sz="3200" b="1" i="0" u="none" strike="noStrike" cap="none" dirty="0">
                <a:solidFill>
                  <a:schemeClr val="dk1"/>
                </a:solidFill>
                <a:latin typeface="Times New Roman"/>
                <a:ea typeface="Times New Roman"/>
                <a:cs typeface="Times New Roman"/>
                <a:sym typeface="Times New Roman"/>
              </a:rPr>
              <a:t>Technology issues </a:t>
            </a:r>
            <a:endParaRPr dirty="0"/>
          </a:p>
          <a:p>
            <a:pPr marL="742950" marR="0" lvl="1" indent="-285750" algn="l" rtl="0">
              <a:spcBef>
                <a:spcPts val="560"/>
              </a:spcBef>
              <a:spcAft>
                <a:spcPts val="0"/>
              </a:spcAft>
              <a:buClr>
                <a:schemeClr val="dk1"/>
              </a:buClr>
              <a:buSzPts val="2800"/>
              <a:buFont typeface="Times New Roman"/>
              <a:buChar char="–"/>
            </a:pPr>
            <a:r>
              <a:rPr lang="en-US" sz="2800" b="0" i="0" u="none" strike="noStrike" cap="none" dirty="0">
                <a:solidFill>
                  <a:schemeClr val="dk1"/>
                </a:solidFill>
                <a:latin typeface="Times New Roman"/>
                <a:ea typeface="Times New Roman"/>
                <a:cs typeface="Times New Roman"/>
                <a:sym typeface="Times New Roman"/>
              </a:rPr>
              <a:t>Contact Rowan University Support Desk</a:t>
            </a:r>
            <a:r>
              <a:rPr lang="en-US" dirty="0"/>
              <a:t> at </a:t>
            </a:r>
            <a:r>
              <a:rPr lang="en-US" sz="2800" b="0" i="0" u="none" strike="noStrike" cap="none" dirty="0">
                <a:solidFill>
                  <a:schemeClr val="dk1"/>
                </a:solidFill>
                <a:latin typeface="Times New Roman"/>
                <a:ea typeface="Times New Roman"/>
                <a:cs typeface="Times New Roman"/>
                <a:sym typeface="Times New Roman"/>
              </a:rPr>
              <a:t> </a:t>
            </a:r>
            <a:r>
              <a:rPr lang="en-US" sz="2800" b="0" i="0" u="sng" strike="noStrike" cap="none" dirty="0">
                <a:solidFill>
                  <a:schemeClr val="hlink"/>
                </a:solidFill>
                <a:latin typeface="Times New Roman"/>
                <a:ea typeface="Times New Roman"/>
                <a:cs typeface="Times New Roman"/>
                <a:sym typeface="Times New Roman"/>
                <a:hlinkClick r:id="rId3"/>
              </a:rPr>
              <a:t>support@rowan.edu</a:t>
            </a:r>
            <a:r>
              <a:rPr lang="en-US" sz="2800" b="0" i="0" u="none" strike="noStrike" cap="none" dirty="0">
                <a:solidFill>
                  <a:schemeClr val="dk1"/>
                </a:solidFill>
                <a:latin typeface="Times New Roman"/>
                <a:ea typeface="Times New Roman"/>
                <a:cs typeface="Times New Roman"/>
                <a:sym typeface="Times New Roman"/>
              </a:rPr>
              <a:t>, or 856-256-4400</a:t>
            </a:r>
            <a:endParaRPr sz="2800" b="0" i="0" u="none" strike="noStrike" cap="none" dirty="0">
              <a:solidFill>
                <a:schemeClr val="dk1"/>
              </a:solidFill>
              <a:latin typeface="Times New Roman"/>
              <a:ea typeface="Times New Roman"/>
              <a:cs typeface="Times New Roman"/>
              <a:sym typeface="Times New Roman"/>
            </a:endParaRPr>
          </a:p>
          <a:p>
            <a:pPr marL="225425" marR="0" lvl="0" indent="-225425" algn="l" rtl="0">
              <a:spcBef>
                <a:spcPts val="640"/>
              </a:spcBef>
              <a:spcAft>
                <a:spcPts val="0"/>
              </a:spcAft>
              <a:buClr>
                <a:srgbClr val="522602"/>
              </a:buClr>
              <a:buSzPts val="3200"/>
              <a:buFont typeface="Times New Roman"/>
              <a:buChar char="•"/>
            </a:pPr>
            <a:r>
              <a:rPr lang="en-US" sz="3200" b="1" i="0" u="none" strike="noStrike" cap="none" dirty="0">
                <a:solidFill>
                  <a:srgbClr val="522602"/>
                </a:solidFill>
                <a:latin typeface="Times New Roman"/>
                <a:ea typeface="Times New Roman"/>
                <a:cs typeface="Times New Roman"/>
                <a:sym typeface="Times New Roman"/>
              </a:rPr>
              <a:t>Syllabus</a:t>
            </a:r>
            <a:endParaRPr dirty="0"/>
          </a:p>
          <a:p>
            <a:pPr marL="742950" marR="0" lvl="1" indent="-285750" algn="l" rtl="0">
              <a:spcBef>
                <a:spcPts val="560"/>
              </a:spcBef>
              <a:spcAft>
                <a:spcPts val="0"/>
              </a:spcAft>
              <a:buClr>
                <a:srgbClr val="FF0000"/>
              </a:buClr>
              <a:buSzPts val="2800"/>
              <a:buFont typeface="Times New Roman"/>
              <a:buChar char="–"/>
            </a:pPr>
            <a:r>
              <a:rPr lang="en-US" sz="2800" b="1" i="1" u="none" strike="noStrike" cap="none" dirty="0">
                <a:solidFill>
                  <a:srgbClr val="FF0000"/>
                </a:solidFill>
                <a:latin typeface="Times New Roman"/>
                <a:ea typeface="Times New Roman"/>
                <a:cs typeface="Times New Roman"/>
                <a:sym typeface="Times New Roman"/>
              </a:rPr>
              <a:t>MUST use the C</a:t>
            </a:r>
            <a:r>
              <a:rPr lang="en-US" b="1" i="1" dirty="0">
                <a:solidFill>
                  <a:srgbClr val="FF0000"/>
                </a:solidFill>
              </a:rPr>
              <a:t>ollege of Education Syllabus</a:t>
            </a:r>
            <a:r>
              <a:rPr lang="en-US" sz="2800" b="1" i="1" u="none" strike="noStrike" cap="none" dirty="0">
                <a:solidFill>
                  <a:srgbClr val="FF0000"/>
                </a:solidFill>
                <a:latin typeface="Times New Roman"/>
                <a:ea typeface="Times New Roman"/>
                <a:cs typeface="Times New Roman"/>
                <a:sym typeface="Times New Roman"/>
              </a:rPr>
              <a:t> Template! </a:t>
            </a:r>
            <a:r>
              <a:rPr lang="en-US" sz="2800" b="0" i="0" u="none" strike="noStrike" cap="none" dirty="0">
                <a:solidFill>
                  <a:srgbClr val="522602"/>
                </a:solidFill>
                <a:latin typeface="Times New Roman"/>
                <a:ea typeface="Times New Roman"/>
                <a:cs typeface="Times New Roman"/>
                <a:sym typeface="Times New Roman"/>
              </a:rPr>
              <a:t>Please ask your Department Chair for the required syllabus template. </a:t>
            </a:r>
          </a:p>
          <a:p>
            <a:pPr marL="742950" marR="0" lvl="1" indent="-285750" algn="l" rtl="0">
              <a:spcBef>
                <a:spcPts val="560"/>
              </a:spcBef>
              <a:spcAft>
                <a:spcPts val="0"/>
              </a:spcAft>
              <a:buClr>
                <a:srgbClr val="FF0000"/>
              </a:buClr>
              <a:buSzPts val="2800"/>
              <a:buFont typeface="Times New Roman"/>
              <a:buChar char="–"/>
            </a:pPr>
            <a:r>
              <a:rPr lang="en-US" dirty="0">
                <a:solidFill>
                  <a:srgbClr val="522602"/>
                </a:solidFill>
              </a:rPr>
              <a:t>Include the following link on each syllabus:</a:t>
            </a:r>
          </a:p>
          <a:p>
            <a:pPr marL="914400" lvl="2" indent="0">
              <a:spcBef>
                <a:spcPts val="560"/>
              </a:spcBef>
              <a:buClr>
                <a:srgbClr val="FF0000"/>
              </a:buClr>
              <a:buSzPts val="2800"/>
              <a:buNone/>
            </a:pPr>
            <a:r>
              <a:rPr lang="en-US" u="sng" dirty="0">
                <a:hlinkClick r:id="rId4"/>
              </a:rPr>
              <a:t>https://go.rowan.edu/CEDSyllabiPolicies</a:t>
            </a:r>
            <a:r>
              <a:rPr lang="en-US" u="sng" dirty="0"/>
              <a:t>  </a:t>
            </a:r>
            <a:endParaRPr lang="en-US" dirty="0"/>
          </a:p>
          <a:p>
            <a:pPr marL="914400" lvl="2" indent="0">
              <a:spcBef>
                <a:spcPts val="560"/>
              </a:spcBef>
              <a:buClr>
                <a:srgbClr val="FF0000"/>
              </a:buClr>
              <a:buSzPts val="2800"/>
              <a:buNone/>
            </a:pPr>
            <a:r>
              <a:rPr lang="en-US" dirty="0"/>
              <a:t> </a:t>
            </a:r>
            <a:endParaRPr dirty="0"/>
          </a:p>
          <a:p>
            <a:pPr marL="411480" marR="0" lvl="1" indent="0" algn="l" rtl="0">
              <a:spcBef>
                <a:spcPts val="560"/>
              </a:spcBef>
              <a:spcAft>
                <a:spcPts val="0"/>
              </a:spcAft>
              <a:buClr>
                <a:schemeClr val="dk1"/>
              </a:buClr>
              <a:buSzPts val="2800"/>
              <a:buFont typeface="Times New Roman"/>
              <a:buNone/>
            </a:pPr>
            <a:endParaRPr sz="2800" b="0" i="0" u="none" strike="noStrike" cap="none" dirty="0">
              <a:solidFill>
                <a:srgbClr val="522602"/>
              </a:solidFill>
              <a:latin typeface="Times New Roman"/>
              <a:ea typeface="Times New Roman"/>
              <a:cs typeface="Times New Roman"/>
              <a:sym typeface="Times New Roman"/>
            </a:endParaRPr>
          </a:p>
          <a:p>
            <a:pPr marL="411480" marR="0" lvl="1" indent="0" algn="l" rtl="0">
              <a:spcBef>
                <a:spcPts val="560"/>
              </a:spcBef>
              <a:spcAft>
                <a:spcPts val="0"/>
              </a:spcAft>
              <a:buClr>
                <a:schemeClr val="dk1"/>
              </a:buClr>
              <a:buSzPts val="2800"/>
              <a:buFont typeface="Times New Roman"/>
              <a:buNone/>
            </a:pPr>
            <a:r>
              <a:rPr lang="en-US" sz="2800" b="0" i="0" u="none" strike="noStrike" cap="none" dirty="0">
                <a:solidFill>
                  <a:srgbClr val="522602"/>
                </a:solidFill>
                <a:latin typeface="Times New Roman"/>
                <a:ea typeface="Times New Roman"/>
                <a:cs typeface="Times New Roman"/>
                <a:sym typeface="Times New Roman"/>
              </a:rPr>
              <a:t> </a:t>
            </a:r>
            <a:endParaRPr sz="2800" b="0" i="0" u="none" strike="noStrike" cap="none" dirty="0">
              <a:solidFill>
                <a:srgbClr val="522602"/>
              </a:solidFill>
              <a:latin typeface="Times New Roman"/>
              <a:ea typeface="Times New Roman"/>
              <a:cs typeface="Times New Roman"/>
              <a:sym typeface="Times New Roman"/>
            </a:endParaRPr>
          </a:p>
        </p:txBody>
      </p:sp>
      <p:sp>
        <p:nvSpPr>
          <p:cNvPr id="242" name="Google Shape;242;p40"/>
          <p:cNvSpPr txBox="1">
            <a:spLocks noGrp="1"/>
          </p:cNvSpPr>
          <p:nvPr>
            <p:ph type="title"/>
          </p:nvPr>
        </p:nvSpPr>
        <p:spPr>
          <a:xfrm>
            <a:off x="1752600" y="228600"/>
            <a:ext cx="71628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a:solidFill>
                  <a:srgbClr val="522602"/>
                </a:solidFill>
                <a:latin typeface="Times New Roman"/>
                <a:ea typeface="Times New Roman"/>
                <a:cs typeface="Times New Roman"/>
                <a:sym typeface="Times New Roman"/>
              </a:rPr>
              <a:t>Policies and Procedures</a:t>
            </a:r>
            <a:endParaRPr/>
          </a:p>
        </p:txBody>
      </p:sp>
      <p:pic>
        <p:nvPicPr>
          <p:cNvPr id="243" name="Google Shape;243;p40"/>
          <p:cNvPicPr preferRelativeResize="0"/>
          <p:nvPr/>
        </p:nvPicPr>
        <p:blipFill rotWithShape="1">
          <a:blip r:embed="rId5">
            <a:alphaModFix/>
          </a:blip>
          <a:srcRect/>
          <a:stretch/>
        </p:blipFill>
        <p:spPr>
          <a:xfrm>
            <a:off x="152400" y="17585"/>
            <a:ext cx="1675502" cy="127781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2"/>
          <p:cNvSpPr txBox="1">
            <a:spLocks noGrp="1"/>
          </p:cNvSpPr>
          <p:nvPr>
            <p:ph type="body" idx="1"/>
          </p:nvPr>
        </p:nvSpPr>
        <p:spPr>
          <a:xfrm>
            <a:off x="609600" y="1018572"/>
            <a:ext cx="7862505" cy="4650390"/>
          </a:xfrm>
          <a:prstGeom prst="rect">
            <a:avLst/>
          </a:prstGeom>
          <a:noFill/>
          <a:ln>
            <a:noFill/>
          </a:ln>
        </p:spPr>
        <p:txBody>
          <a:bodyPr spcFirstLastPara="1" wrap="square" lIns="0" tIns="0" rIns="0" bIns="0" anchor="t" anchorCtr="0">
            <a:noAutofit/>
          </a:bodyPr>
          <a:lstStyle/>
          <a:p>
            <a:pPr marL="225425" marR="0" lvl="0" indent="-225425" algn="l" rtl="0">
              <a:spcBef>
                <a:spcPts val="0"/>
              </a:spcBef>
              <a:spcAft>
                <a:spcPts val="0"/>
              </a:spcAft>
              <a:buClr>
                <a:srgbClr val="301702"/>
              </a:buClr>
              <a:buSzPts val="3200"/>
              <a:buFont typeface="Times New Roman"/>
              <a:buChar char="•"/>
            </a:pPr>
            <a:r>
              <a:rPr lang="en-US" sz="3200" b="1" i="0" u="none" strike="noStrike" cap="none" dirty="0">
                <a:solidFill>
                  <a:srgbClr val="301702"/>
                </a:solidFill>
                <a:latin typeface="Times New Roman"/>
                <a:ea typeface="Times New Roman"/>
                <a:cs typeface="Times New Roman"/>
                <a:sym typeface="Times New Roman"/>
              </a:rPr>
              <a:t>ALL key assessment data </a:t>
            </a:r>
            <a:r>
              <a:rPr lang="en-US" sz="3200" b="0" i="0" u="none" strike="noStrike" cap="none" dirty="0">
                <a:solidFill>
                  <a:srgbClr val="301702"/>
                </a:solidFill>
                <a:latin typeface="Times New Roman"/>
                <a:ea typeface="Times New Roman"/>
                <a:cs typeface="Times New Roman"/>
                <a:sym typeface="Times New Roman"/>
              </a:rPr>
              <a:t>is stored in TK20, including all </a:t>
            </a:r>
            <a:r>
              <a:rPr lang="en-US" sz="3200" b="1" i="0" u="none" strike="noStrike" cap="none" dirty="0">
                <a:solidFill>
                  <a:srgbClr val="301702"/>
                </a:solidFill>
                <a:latin typeface="Times New Roman"/>
                <a:ea typeface="Times New Roman"/>
                <a:cs typeface="Times New Roman"/>
                <a:sym typeface="Times New Roman"/>
              </a:rPr>
              <a:t>observations and final evaluations</a:t>
            </a:r>
            <a:r>
              <a:rPr lang="en-US" sz="3200" b="0" i="0" u="none" strike="noStrike" cap="none" dirty="0">
                <a:solidFill>
                  <a:srgbClr val="301702"/>
                </a:solidFill>
                <a:latin typeface="Times New Roman"/>
                <a:ea typeface="Times New Roman"/>
                <a:cs typeface="Times New Roman"/>
                <a:sym typeface="Times New Roman"/>
              </a:rPr>
              <a:t> for candidates while in clinical practice (year 4, full-time student teaching).</a:t>
            </a:r>
            <a:endParaRPr dirty="0"/>
          </a:p>
          <a:p>
            <a:pPr marL="225425" marR="0" lvl="0" indent="-225425" algn="l" rtl="0">
              <a:spcBef>
                <a:spcPts val="640"/>
              </a:spcBef>
              <a:spcAft>
                <a:spcPts val="0"/>
              </a:spcAft>
              <a:buClr>
                <a:srgbClr val="301702"/>
              </a:buClr>
              <a:buSzPts val="3200"/>
              <a:buFont typeface="Times New Roman"/>
              <a:buChar char="•"/>
            </a:pPr>
            <a:r>
              <a:rPr lang="en-US" sz="3200" b="1" i="0" u="none" strike="noStrike" cap="none" dirty="0">
                <a:solidFill>
                  <a:srgbClr val="301702"/>
                </a:solidFill>
              </a:rPr>
              <a:t>Data must be entered into TK20 </a:t>
            </a:r>
            <a:r>
              <a:rPr lang="en-US" sz="3200" b="1" i="1" u="none" strike="noStrike" cap="none" dirty="0">
                <a:solidFill>
                  <a:srgbClr val="301702"/>
                </a:solidFill>
              </a:rPr>
              <a:t>within 1 week </a:t>
            </a:r>
            <a:r>
              <a:rPr lang="en-US" sz="3200" b="1" i="0" u="none" strike="noStrike" cap="none" dirty="0">
                <a:solidFill>
                  <a:srgbClr val="301702"/>
                </a:solidFill>
              </a:rPr>
              <a:t>following the end of the course, however, it is best to enter it as </a:t>
            </a:r>
          </a:p>
          <a:p>
            <a:pPr marL="0" marR="0" lvl="0" indent="0" algn="l" rtl="0">
              <a:spcBef>
                <a:spcPts val="640"/>
              </a:spcBef>
              <a:spcAft>
                <a:spcPts val="0"/>
              </a:spcAft>
              <a:buClr>
                <a:srgbClr val="301702"/>
              </a:buClr>
              <a:buSzPts val="3200"/>
              <a:buNone/>
            </a:pPr>
            <a:r>
              <a:rPr lang="en-US" b="1" dirty="0">
                <a:solidFill>
                  <a:srgbClr val="301702"/>
                </a:solidFill>
              </a:rPr>
              <a:t>  you go through the semester, </a:t>
            </a:r>
          </a:p>
          <a:p>
            <a:pPr marL="0" marR="0" lvl="0" indent="0" algn="l" rtl="0">
              <a:spcBef>
                <a:spcPts val="640"/>
              </a:spcBef>
              <a:spcAft>
                <a:spcPts val="0"/>
              </a:spcAft>
              <a:buClr>
                <a:srgbClr val="301702"/>
              </a:buClr>
              <a:buSzPts val="3200"/>
              <a:buNone/>
            </a:pPr>
            <a:r>
              <a:rPr lang="en-US" b="1" dirty="0">
                <a:solidFill>
                  <a:srgbClr val="301702"/>
                </a:solidFill>
              </a:rPr>
              <a:t>	immediately after completing </a:t>
            </a:r>
          </a:p>
          <a:p>
            <a:pPr marL="0" marR="0" lvl="0" indent="0" algn="l" rtl="0">
              <a:spcBef>
                <a:spcPts val="640"/>
              </a:spcBef>
              <a:spcAft>
                <a:spcPts val="0"/>
              </a:spcAft>
              <a:buClr>
                <a:srgbClr val="301702"/>
              </a:buClr>
              <a:buSzPts val="3200"/>
              <a:buNone/>
            </a:pPr>
            <a:r>
              <a:rPr lang="en-US" b="1" dirty="0">
                <a:solidFill>
                  <a:srgbClr val="301702"/>
                </a:solidFill>
              </a:rPr>
              <a:t>		an observation or task. </a:t>
            </a:r>
            <a:endParaRPr b="1" dirty="0"/>
          </a:p>
          <a:p>
            <a:pPr marL="0" marR="0" lvl="0" indent="0" algn="l" rtl="0">
              <a:spcBef>
                <a:spcPts val="640"/>
              </a:spcBef>
              <a:spcAft>
                <a:spcPts val="0"/>
              </a:spcAft>
              <a:buClr>
                <a:schemeClr val="dk1"/>
              </a:buClr>
              <a:buSzPts val="3200"/>
              <a:buFont typeface="Times New Roman"/>
              <a:buNone/>
            </a:pPr>
            <a:endParaRPr sz="3200" b="0" i="0" u="none" strike="noStrike" cap="none" dirty="0">
              <a:solidFill>
                <a:srgbClr val="301702"/>
              </a:solidFill>
              <a:latin typeface="Times New Roman"/>
              <a:ea typeface="Times New Roman"/>
              <a:cs typeface="Times New Roman"/>
              <a:sym typeface="Times New Roman"/>
            </a:endParaRPr>
          </a:p>
        </p:txBody>
      </p:sp>
      <p:sp>
        <p:nvSpPr>
          <p:cNvPr id="257" name="Google Shape;257;p42"/>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dirty="0">
                <a:solidFill>
                  <a:srgbClr val="522602"/>
                </a:solidFill>
                <a:latin typeface="Times New Roman"/>
                <a:ea typeface="Times New Roman"/>
                <a:cs typeface="Times New Roman"/>
                <a:sym typeface="Times New Roman"/>
              </a:rPr>
              <a:t>Tk20 Policies and Procedures</a:t>
            </a:r>
            <a:endParaRPr dirty="0"/>
          </a:p>
        </p:txBody>
      </p:sp>
      <p:pic>
        <p:nvPicPr>
          <p:cNvPr id="258" name="Google Shape;258;p42"/>
          <p:cNvPicPr preferRelativeResize="0"/>
          <p:nvPr/>
        </p:nvPicPr>
        <p:blipFill rotWithShape="1">
          <a:blip r:embed="rId3">
            <a:alphaModFix/>
          </a:blip>
          <a:srcRect/>
          <a:stretch/>
        </p:blipFill>
        <p:spPr>
          <a:xfrm>
            <a:off x="6778343" y="4761149"/>
            <a:ext cx="2269550" cy="18156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4"/>
          <p:cNvSpPr txBox="1">
            <a:spLocks noGrp="1"/>
          </p:cNvSpPr>
          <p:nvPr>
            <p:ph type="body" idx="1"/>
          </p:nvPr>
        </p:nvSpPr>
        <p:spPr>
          <a:xfrm>
            <a:off x="609600" y="1371599"/>
            <a:ext cx="7862400" cy="458315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3200"/>
              <a:buFont typeface="Times New Roman"/>
              <a:buNone/>
            </a:pPr>
            <a:r>
              <a:rPr lang="en-US" sz="3200" b="1" i="0" u="none" strike="noStrike" cap="none" dirty="0">
                <a:solidFill>
                  <a:schemeClr val="dk1"/>
                </a:solidFill>
                <a:latin typeface="Times New Roman"/>
                <a:ea typeface="Times New Roman"/>
                <a:cs typeface="Times New Roman"/>
                <a:sym typeface="Times New Roman"/>
              </a:rPr>
              <a:t>Need help with Tk20/Watermark?</a:t>
            </a:r>
            <a:endParaRPr dirty="0"/>
          </a:p>
          <a:p>
            <a:pPr marL="0" marR="0" lvl="0" indent="0" algn="l" rtl="0">
              <a:spcBef>
                <a:spcPts val="640"/>
              </a:spcBef>
              <a:spcAft>
                <a:spcPts val="0"/>
              </a:spcAft>
              <a:buClr>
                <a:schemeClr val="dk1"/>
              </a:buClr>
              <a:buSzPts val="3200"/>
              <a:buFont typeface="Times New Roman"/>
              <a:buNone/>
            </a:pPr>
            <a:endParaRPr sz="3200" b="1" i="0" u="none" strike="noStrike" cap="none" dirty="0">
              <a:solidFill>
                <a:schemeClr val="dk1"/>
              </a:solidFill>
              <a:latin typeface="Times New Roman"/>
              <a:ea typeface="Times New Roman"/>
              <a:cs typeface="Times New Roman"/>
              <a:sym typeface="Times New Roman"/>
            </a:endParaRPr>
          </a:p>
          <a:p>
            <a:pPr marL="742950" marR="0" lvl="1" indent="-285750" algn="l" rtl="0">
              <a:spcBef>
                <a:spcPts val="560"/>
              </a:spcBef>
              <a:spcAft>
                <a:spcPts val="0"/>
              </a:spcAft>
              <a:buClr>
                <a:schemeClr val="dk1"/>
              </a:buClr>
              <a:buSzPts val="2800"/>
              <a:buFont typeface="Times New Roman"/>
              <a:buChar char="–"/>
            </a:pPr>
            <a:r>
              <a:rPr lang="en-US" b="1" dirty="0"/>
              <a:t>Assistant Dean – Dr. Awenowicz, 64753</a:t>
            </a:r>
          </a:p>
          <a:p>
            <a:pPr marL="742950" marR="0" lvl="1" indent="-285750" algn="l" rtl="0">
              <a:spcBef>
                <a:spcPts val="560"/>
              </a:spcBef>
              <a:spcAft>
                <a:spcPts val="0"/>
              </a:spcAft>
              <a:buClr>
                <a:schemeClr val="dk1"/>
              </a:buClr>
              <a:buSzPts val="2800"/>
              <a:buFont typeface="Times New Roman"/>
              <a:buChar char="–"/>
            </a:pPr>
            <a:r>
              <a:rPr lang="en-US" b="1" dirty="0"/>
              <a:t>Assessment</a:t>
            </a:r>
            <a:r>
              <a:rPr lang="en-US" sz="2800" b="1" i="0" u="none" strike="noStrike" cap="none" dirty="0">
                <a:solidFill>
                  <a:schemeClr val="dk1"/>
                </a:solidFill>
                <a:latin typeface="Times New Roman"/>
                <a:ea typeface="Times New Roman"/>
                <a:cs typeface="Times New Roman"/>
                <a:sym typeface="Times New Roman"/>
              </a:rPr>
              <a:t> Coordinator-Dennis Rivera</a:t>
            </a:r>
            <a:endParaRPr dirty="0"/>
          </a:p>
          <a:p>
            <a:pPr marL="1143000" marR="0" lvl="2" indent="-228600" algn="l" rtl="0">
              <a:spcBef>
                <a:spcPts val="480"/>
              </a:spcBef>
              <a:spcAft>
                <a:spcPts val="0"/>
              </a:spcAft>
              <a:buClr>
                <a:schemeClr val="dk1"/>
              </a:buClr>
              <a:buSzPts val="2400"/>
              <a:buFont typeface="Times New Roman"/>
              <a:buChar char="•"/>
            </a:pPr>
            <a:r>
              <a:rPr lang="en-US" sz="2400" b="1" i="0" u="sng" strike="noStrike" cap="none" dirty="0">
                <a:solidFill>
                  <a:schemeClr val="hlink"/>
                </a:solidFill>
                <a:latin typeface="Times New Roman"/>
                <a:ea typeface="Times New Roman"/>
                <a:cs typeface="Times New Roman"/>
                <a:sym typeface="Times New Roman"/>
                <a:hlinkClick r:id="rId3"/>
              </a:rPr>
              <a:t>Tk20@rowan.edu</a:t>
            </a:r>
            <a:r>
              <a:rPr lang="en-US" sz="2400" b="1" i="0" u="none" strike="noStrike" cap="none" dirty="0">
                <a:solidFill>
                  <a:schemeClr val="dk1"/>
                </a:solidFill>
                <a:latin typeface="Times New Roman"/>
                <a:ea typeface="Times New Roman"/>
                <a:cs typeface="Times New Roman"/>
                <a:sym typeface="Times New Roman"/>
              </a:rPr>
              <a:t> </a:t>
            </a:r>
            <a:endParaRPr dirty="0"/>
          </a:p>
          <a:p>
            <a:pPr marL="1143000" marR="0" lvl="2" indent="-228600" algn="l" rtl="0">
              <a:spcBef>
                <a:spcPts val="480"/>
              </a:spcBef>
              <a:spcAft>
                <a:spcPts val="0"/>
              </a:spcAft>
              <a:buClr>
                <a:schemeClr val="dk1"/>
              </a:buClr>
              <a:buSzPts val="2400"/>
              <a:buFont typeface="Times New Roman"/>
              <a:buChar char="•"/>
            </a:pPr>
            <a:r>
              <a:rPr lang="en-US" b="1" u="sng" dirty="0">
                <a:solidFill>
                  <a:schemeClr val="hlink"/>
                </a:solidFill>
                <a:hlinkClick r:id="rId4"/>
              </a:rPr>
              <a:t>Rowan Tk20 Support </a:t>
            </a:r>
            <a:r>
              <a:rPr lang="en-US" b="1" dirty="0"/>
              <a:t>Website</a:t>
            </a:r>
            <a:endParaRPr b="1" dirty="0"/>
          </a:p>
          <a:p>
            <a:pPr marL="1143000" marR="0" lvl="2" indent="-228600" algn="l" rtl="0">
              <a:spcBef>
                <a:spcPts val="480"/>
              </a:spcBef>
              <a:spcAft>
                <a:spcPts val="0"/>
              </a:spcAft>
              <a:buClr>
                <a:schemeClr val="dk1"/>
              </a:buClr>
              <a:buSzPts val="2400"/>
              <a:buFont typeface="Times New Roman"/>
              <a:buChar char="•"/>
            </a:pPr>
            <a:r>
              <a:rPr lang="en-US" sz="2400" b="1" i="0" u="none" strike="noStrike" cap="none" dirty="0">
                <a:solidFill>
                  <a:schemeClr val="dk1"/>
                </a:solidFill>
                <a:latin typeface="Times New Roman"/>
                <a:ea typeface="Times New Roman"/>
                <a:cs typeface="Times New Roman"/>
                <a:sym typeface="Times New Roman"/>
              </a:rPr>
              <a:t>856-256-4000, ext. 53020</a:t>
            </a:r>
          </a:p>
          <a:p>
            <a:pPr marL="1143000" marR="0" lvl="2" indent="-228600" algn="l" rtl="0">
              <a:spcBef>
                <a:spcPts val="480"/>
              </a:spcBef>
              <a:spcAft>
                <a:spcPts val="0"/>
              </a:spcAft>
              <a:buClr>
                <a:schemeClr val="dk1"/>
              </a:buClr>
              <a:buSzPts val="2400"/>
              <a:buFont typeface="Times New Roman"/>
              <a:buChar char="•"/>
            </a:pPr>
            <a:r>
              <a:rPr lang="en-US" b="1" dirty="0"/>
              <a:t>Watermark</a:t>
            </a:r>
            <a:r>
              <a:rPr lang="en-US" b="1"/>
              <a:t>:  1.800.311.5656</a:t>
            </a:r>
            <a:endParaRPr sz="2400" b="1" i="0" u="none" strike="noStrike" cap="none" dirty="0">
              <a:solidFill>
                <a:schemeClr val="dk1"/>
              </a:solidFill>
              <a:latin typeface="Times New Roman"/>
              <a:ea typeface="Times New Roman"/>
              <a:cs typeface="Times New Roman"/>
              <a:sym typeface="Times New Roman"/>
            </a:endParaRPr>
          </a:p>
        </p:txBody>
      </p:sp>
      <p:sp>
        <p:nvSpPr>
          <p:cNvPr id="270" name="Google Shape;270;p44"/>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a:solidFill>
                  <a:srgbClr val="522602"/>
                </a:solidFill>
                <a:latin typeface="Times New Roman"/>
                <a:ea typeface="Times New Roman"/>
                <a:cs typeface="Times New Roman"/>
                <a:sym typeface="Times New Roman"/>
              </a:rPr>
              <a:t>Tk20 Support</a:t>
            </a:r>
            <a:endParaRPr/>
          </a:p>
        </p:txBody>
      </p:sp>
      <p:pic>
        <p:nvPicPr>
          <p:cNvPr id="271" name="Google Shape;271;p44"/>
          <p:cNvPicPr preferRelativeResize="0"/>
          <p:nvPr/>
        </p:nvPicPr>
        <p:blipFill rotWithShape="1">
          <a:blip r:embed="rId5">
            <a:alphaModFix/>
          </a:blip>
          <a:srcRect/>
          <a:stretch/>
        </p:blipFill>
        <p:spPr>
          <a:xfrm>
            <a:off x="7109791" y="533400"/>
            <a:ext cx="1828800" cy="2057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3"/>
          <p:cNvSpPr txBox="1">
            <a:spLocks noGrp="1"/>
          </p:cNvSpPr>
          <p:nvPr>
            <p:ph type="body" idx="1"/>
          </p:nvPr>
        </p:nvSpPr>
        <p:spPr>
          <a:xfrm>
            <a:off x="640750" y="991624"/>
            <a:ext cx="8274650" cy="5442629"/>
          </a:xfrm>
          <a:prstGeom prst="rect">
            <a:avLst/>
          </a:prstGeom>
          <a:noFill/>
          <a:ln>
            <a:noFill/>
          </a:ln>
        </p:spPr>
        <p:txBody>
          <a:bodyPr spcFirstLastPara="1" wrap="square" lIns="0" tIns="0" rIns="0" bIns="0" anchor="t" anchorCtr="0">
            <a:noAutofit/>
          </a:bodyPr>
          <a:lstStyle/>
          <a:p>
            <a:pPr marL="225425" marR="0" lvl="0" indent="-225425" algn="l" rtl="0">
              <a:lnSpc>
                <a:spcPct val="80000"/>
              </a:lnSpc>
              <a:spcBef>
                <a:spcPts val="0"/>
              </a:spcBef>
              <a:spcAft>
                <a:spcPts val="0"/>
              </a:spcAft>
              <a:buClr>
                <a:schemeClr val="dk1"/>
              </a:buClr>
              <a:buSzPts val="2480"/>
              <a:buFont typeface="Times New Roman"/>
              <a:buChar char="•"/>
            </a:pPr>
            <a:r>
              <a:rPr lang="en-US" sz="2480" b="1" i="0" u="none" strike="noStrike" cap="none" dirty="0">
                <a:solidFill>
                  <a:schemeClr val="dk1"/>
                </a:solidFill>
                <a:latin typeface="Times New Roman"/>
                <a:ea typeface="Times New Roman"/>
                <a:cs typeface="Times New Roman"/>
                <a:sym typeface="Times New Roman"/>
              </a:rPr>
              <a:t>This is required on all syllabi for course with a key assessment</a:t>
            </a:r>
            <a:endParaRPr dirty="0"/>
          </a:p>
          <a:p>
            <a:pPr marL="457200" marR="0" lvl="1" indent="0" algn="l" rtl="0">
              <a:lnSpc>
                <a:spcPct val="80000"/>
              </a:lnSpc>
              <a:spcBef>
                <a:spcPts val="434"/>
              </a:spcBef>
              <a:spcAft>
                <a:spcPts val="0"/>
              </a:spcAft>
              <a:buClr>
                <a:schemeClr val="dk1"/>
              </a:buClr>
              <a:buSzPts val="2170"/>
              <a:buFont typeface="Times New Roman"/>
              <a:buNone/>
            </a:pPr>
            <a:r>
              <a:rPr lang="en-US" sz="1800" b="0" i="0" u="none" strike="noStrike" cap="none" dirty="0">
                <a:solidFill>
                  <a:schemeClr val="dk1"/>
                </a:solidFill>
                <a:latin typeface="Times New Roman"/>
                <a:ea typeface="Times New Roman"/>
                <a:cs typeface="Times New Roman"/>
                <a:sym typeface="Times New Roman"/>
              </a:rPr>
              <a:t>“Please note that the scoring rubric and assignment description for (Key Assessment name) will be available for you on the College of Education Tk20 system. Tk20 is a comprehensive data management and learning outcomes assessment management system that provides a rich set of tools for candidates and faculty that help track and enhance candidates' learning, as well as make our assessment and accountability tasks easier. Please follow the link below to log into your Tk20 account and submit your assignments: </a:t>
            </a:r>
          </a:p>
          <a:p>
            <a:pPr marL="457200" marR="0" lvl="1" indent="0" algn="l" rtl="0">
              <a:lnSpc>
                <a:spcPct val="80000"/>
              </a:lnSpc>
              <a:spcBef>
                <a:spcPts val="434"/>
              </a:spcBef>
              <a:spcAft>
                <a:spcPts val="0"/>
              </a:spcAft>
              <a:buClr>
                <a:schemeClr val="dk1"/>
              </a:buClr>
              <a:buSzPts val="2170"/>
              <a:buFont typeface="Times New Roman"/>
              <a:buNone/>
            </a:pPr>
            <a:endParaRPr sz="1800" dirty="0"/>
          </a:p>
          <a:p>
            <a:pPr marL="457200" marR="0" lvl="1" indent="0" algn="l" rtl="0">
              <a:lnSpc>
                <a:spcPct val="80000"/>
              </a:lnSpc>
              <a:spcBef>
                <a:spcPts val="434"/>
              </a:spcBef>
              <a:spcAft>
                <a:spcPts val="0"/>
              </a:spcAft>
              <a:buClr>
                <a:schemeClr val="dk1"/>
              </a:buClr>
              <a:buSzPts val="2170"/>
              <a:buFont typeface="Times New Roman"/>
              <a:buNone/>
            </a:pPr>
            <a:r>
              <a:rPr lang="en-US" sz="2400" u="sng" dirty="0">
                <a:solidFill>
                  <a:schemeClr val="hlink"/>
                </a:solidFill>
                <a:hlinkClick r:id="rId3"/>
              </a:rPr>
              <a:t>https://login.rowan.edu/cas/login?service=https://rowan.tk20.com/campustoolshighered/portallogin_body.do</a:t>
            </a:r>
            <a:r>
              <a:rPr lang="en-US" sz="2400" dirty="0">
                <a:solidFill>
                  <a:srgbClr val="0B5394"/>
                </a:solidFill>
              </a:rPr>
              <a:t> </a:t>
            </a:r>
            <a:endParaRPr sz="2400" dirty="0">
              <a:solidFill>
                <a:srgbClr val="0B5394"/>
              </a:solidFill>
            </a:endParaRPr>
          </a:p>
          <a:p>
            <a:pPr marL="0" marR="0" lvl="1" indent="0" algn="l" rtl="0">
              <a:lnSpc>
                <a:spcPct val="80000"/>
              </a:lnSpc>
              <a:spcBef>
                <a:spcPts val="434"/>
              </a:spcBef>
              <a:spcAft>
                <a:spcPts val="0"/>
              </a:spcAft>
              <a:buClr>
                <a:schemeClr val="dk1"/>
              </a:buClr>
              <a:buSzPts val="2170"/>
              <a:buFont typeface="Times New Roman"/>
              <a:buNone/>
            </a:pPr>
            <a:endParaRPr sz="1800" b="0" i="0" u="none" strike="noStrike" cap="none" dirty="0">
              <a:solidFill>
                <a:schemeClr val="dk1"/>
              </a:solidFill>
              <a:latin typeface="Times New Roman"/>
              <a:ea typeface="Times New Roman"/>
              <a:cs typeface="Times New Roman"/>
              <a:sym typeface="Times New Roman"/>
            </a:endParaRPr>
          </a:p>
          <a:p>
            <a:pPr marL="457200" marR="0" lvl="1" indent="0" algn="l" rtl="0">
              <a:lnSpc>
                <a:spcPct val="80000"/>
              </a:lnSpc>
              <a:spcBef>
                <a:spcPts val="434"/>
              </a:spcBef>
              <a:spcAft>
                <a:spcPts val="0"/>
              </a:spcAft>
              <a:buClr>
                <a:schemeClr val="dk1"/>
              </a:buClr>
              <a:buSzPts val="2170"/>
              <a:buFont typeface="Times New Roman"/>
              <a:buNone/>
            </a:pPr>
            <a:r>
              <a:rPr lang="en-US" dirty="0">
                <a:solidFill>
                  <a:srgbClr val="FF0000"/>
                </a:solidFill>
              </a:rPr>
              <a:t>An </a:t>
            </a:r>
            <a:r>
              <a:rPr lang="en-US" b="0" i="0" u="none" strike="noStrike" cap="none" dirty="0">
                <a:solidFill>
                  <a:srgbClr val="FF0000"/>
                </a:solidFill>
                <a:latin typeface="Times New Roman"/>
                <a:ea typeface="Times New Roman"/>
                <a:cs typeface="Times New Roman"/>
                <a:sym typeface="Times New Roman"/>
              </a:rPr>
              <a:t>assignment will not be graded unless it is submitted on Tk20. If you have questions about Tk20, please review the </a:t>
            </a:r>
            <a:r>
              <a:rPr lang="en-US" u="sng" dirty="0">
                <a:solidFill>
                  <a:srgbClr val="FF0000"/>
                </a:solidFill>
                <a:hlinkClick r:id="rId4">
                  <a:extLst>
                    <a:ext uri="{A12FA001-AC4F-418D-AE19-62706E023703}">
                      <ahyp:hlinkClr xmlns:ahyp="http://schemas.microsoft.com/office/drawing/2018/hyperlinkcolor" val="tx"/>
                    </a:ext>
                  </a:extLst>
                </a:hlinkClick>
              </a:rPr>
              <a:t>Rowan </a:t>
            </a:r>
            <a:r>
              <a:rPr lang="en-US" b="0" i="0" u="sng" strike="noStrike" cap="none" dirty="0">
                <a:solidFill>
                  <a:srgbClr val="FF0000"/>
                </a:solidFill>
                <a:sym typeface="Times New Roman"/>
                <a:hlinkClick r:id="rId4">
                  <a:extLst>
                    <a:ext uri="{A12FA001-AC4F-418D-AE19-62706E023703}">
                      <ahyp:hlinkClr xmlns:ahyp="http://schemas.microsoft.com/office/drawing/2018/hyperlinkcolor" val="tx"/>
                    </a:ext>
                  </a:extLst>
                </a:hlinkClick>
              </a:rPr>
              <a:t>Tk20</a:t>
            </a:r>
            <a:r>
              <a:rPr lang="en-US" u="sng" dirty="0">
                <a:solidFill>
                  <a:srgbClr val="FF0000"/>
                </a:solidFill>
                <a:hlinkClick r:id="rId4">
                  <a:extLst>
                    <a:ext uri="{A12FA001-AC4F-418D-AE19-62706E023703}">
                      <ahyp:hlinkClr xmlns:ahyp="http://schemas.microsoft.com/office/drawing/2018/hyperlinkcolor" val="tx"/>
                    </a:ext>
                  </a:extLst>
                </a:hlinkClick>
              </a:rPr>
              <a:t> Support </a:t>
            </a:r>
            <a:r>
              <a:rPr lang="en-US" dirty="0">
                <a:solidFill>
                  <a:srgbClr val="FF0000"/>
                </a:solidFill>
              </a:rPr>
              <a:t>site </a:t>
            </a:r>
            <a:r>
              <a:rPr lang="en-US" b="0" i="0" u="none" strike="noStrike" cap="none" dirty="0">
                <a:solidFill>
                  <a:srgbClr val="FF0000"/>
                </a:solidFill>
                <a:latin typeface="Times New Roman"/>
                <a:ea typeface="Times New Roman"/>
                <a:cs typeface="Times New Roman"/>
                <a:sym typeface="Times New Roman"/>
              </a:rPr>
              <a:t>which includes FAQs and avenues of avai</a:t>
            </a:r>
            <a:r>
              <a:rPr lang="en-US" dirty="0">
                <a:solidFill>
                  <a:srgbClr val="FF0000"/>
                </a:solidFill>
              </a:rPr>
              <a:t>lable </a:t>
            </a:r>
            <a:r>
              <a:rPr lang="en-US" b="0" i="0" u="none" strike="noStrike" cap="none" dirty="0">
                <a:solidFill>
                  <a:srgbClr val="FF0000"/>
                </a:solidFill>
                <a:sym typeface="Times New Roman"/>
              </a:rPr>
              <a:t>support.</a:t>
            </a:r>
            <a:endParaRPr dirty="0">
              <a:solidFill>
                <a:srgbClr val="FF0000"/>
              </a:solidFill>
            </a:endParaRPr>
          </a:p>
        </p:txBody>
      </p:sp>
      <p:sp>
        <p:nvSpPr>
          <p:cNvPr id="264" name="Google Shape;264;p43"/>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dirty="0">
                <a:solidFill>
                  <a:srgbClr val="522602"/>
                </a:solidFill>
                <a:latin typeface="Times New Roman"/>
                <a:ea typeface="Times New Roman"/>
                <a:cs typeface="Times New Roman"/>
                <a:sym typeface="Times New Roman"/>
              </a:rPr>
              <a:t>Tk20 Syllabus Language</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304800" y="228600"/>
            <a:ext cx="8610600" cy="60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800" b="1" dirty="0"/>
              <a:t>Welcoming Remarks</a:t>
            </a:r>
            <a:endParaRPr sz="3800" b="1" dirty="0"/>
          </a:p>
        </p:txBody>
      </p:sp>
      <p:sp>
        <p:nvSpPr>
          <p:cNvPr id="87" name="Google Shape;87;p16"/>
          <p:cNvSpPr txBox="1">
            <a:spLocks noGrp="1"/>
          </p:cNvSpPr>
          <p:nvPr>
            <p:ph type="body" idx="1"/>
          </p:nvPr>
        </p:nvSpPr>
        <p:spPr>
          <a:xfrm>
            <a:off x="304800" y="990600"/>
            <a:ext cx="8610600" cy="4724400"/>
          </a:xfrm>
          <a:prstGeom prst="rect">
            <a:avLst/>
          </a:prstGeom>
        </p:spPr>
        <p:txBody>
          <a:bodyPr spcFirstLastPara="1" wrap="square" lIns="0" tIns="0" rIns="0" bIns="0" anchor="t" anchorCtr="0">
            <a:noAutofit/>
          </a:bodyPr>
          <a:lstStyle/>
          <a:p>
            <a:pPr marL="0" lvl="0" indent="0" algn="l" rtl="0">
              <a:spcBef>
                <a:spcPts val="640"/>
              </a:spcBef>
              <a:spcAft>
                <a:spcPts val="0"/>
              </a:spcAft>
              <a:buNone/>
            </a:pPr>
            <a:endParaRPr dirty="0"/>
          </a:p>
          <a:p>
            <a:pPr marL="0" lvl="0" indent="0" algn="l" rtl="0">
              <a:spcBef>
                <a:spcPts val="640"/>
              </a:spcBef>
              <a:spcAft>
                <a:spcPts val="0"/>
              </a:spcAft>
              <a:buNone/>
            </a:pPr>
            <a:endParaRPr dirty="0"/>
          </a:p>
          <a:p>
            <a:pPr marL="0" lvl="0" indent="0" algn="l" rtl="0">
              <a:spcBef>
                <a:spcPts val="640"/>
              </a:spcBef>
              <a:spcAft>
                <a:spcPts val="0"/>
              </a:spcAft>
              <a:buNone/>
            </a:pPr>
            <a:r>
              <a:rPr lang="en-US" dirty="0"/>
              <a:t>Dr. Gaëtane Jean-Marie</a:t>
            </a:r>
            <a:endParaRPr dirty="0"/>
          </a:p>
          <a:p>
            <a:pPr marL="0" lvl="0" indent="0" algn="l" rtl="0">
              <a:spcBef>
                <a:spcPts val="640"/>
              </a:spcBef>
              <a:spcAft>
                <a:spcPts val="0"/>
              </a:spcAft>
              <a:buNone/>
            </a:pPr>
            <a:r>
              <a:rPr lang="en-US" dirty="0"/>
              <a:t>Dean,</a:t>
            </a:r>
            <a:endParaRPr dirty="0"/>
          </a:p>
          <a:p>
            <a:pPr marL="0" lvl="0" indent="0" algn="l" rtl="0">
              <a:spcBef>
                <a:spcPts val="640"/>
              </a:spcBef>
              <a:spcAft>
                <a:spcPts val="0"/>
              </a:spcAft>
              <a:buNone/>
            </a:pPr>
            <a:r>
              <a:rPr lang="en-US" dirty="0"/>
              <a:t>College of Education</a:t>
            </a:r>
            <a:endParaRPr dirty="0"/>
          </a:p>
        </p:txBody>
      </p:sp>
      <p:pic>
        <p:nvPicPr>
          <p:cNvPr id="88" name="Google Shape;88;p16"/>
          <p:cNvPicPr preferRelativeResize="0"/>
          <p:nvPr/>
        </p:nvPicPr>
        <p:blipFill>
          <a:blip r:embed="rId5">
            <a:alphaModFix/>
          </a:blip>
          <a:stretch>
            <a:fillRect/>
          </a:stretch>
        </p:blipFill>
        <p:spPr>
          <a:xfrm>
            <a:off x="5007896" y="990600"/>
            <a:ext cx="3471851" cy="4339177"/>
          </a:xfrm>
          <a:prstGeom prst="rect">
            <a:avLst/>
          </a:prstGeom>
          <a:noFill/>
          <a:ln>
            <a:noFill/>
          </a:ln>
        </p:spPr>
      </p:pic>
      <p:pic>
        <p:nvPicPr>
          <p:cNvPr id="3" name="Audio 2">
            <a:hlinkClick r:id="" action="ppaction://media"/>
            <a:extLst>
              <a:ext uri="{FF2B5EF4-FFF2-40B4-BE49-F238E27FC236}">
                <a16:creationId xmlns:a16="http://schemas.microsoft.com/office/drawing/2014/main" id="{021FDC7C-877A-C50B-F77B-530DBEA18CA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8201"/>
    </mc:Choice>
    <mc:Fallback>
      <p:transition spd="slow" advTm="58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5"/>
          <p:cNvSpPr txBox="1">
            <a:spLocks noGrp="1"/>
          </p:cNvSpPr>
          <p:nvPr>
            <p:ph type="body" idx="1"/>
          </p:nvPr>
        </p:nvSpPr>
        <p:spPr>
          <a:xfrm>
            <a:off x="678850" y="1143000"/>
            <a:ext cx="7862400" cy="4572000"/>
          </a:xfrm>
          <a:prstGeom prst="rect">
            <a:avLst/>
          </a:prstGeom>
          <a:noFill/>
          <a:ln>
            <a:noFill/>
          </a:ln>
        </p:spPr>
        <p:txBody>
          <a:bodyPr spcFirstLastPara="1" wrap="square" lIns="0" tIns="0" rIns="0" bIns="0" anchor="t" anchorCtr="0">
            <a:noAutofit/>
          </a:bodyPr>
          <a:lstStyle/>
          <a:p>
            <a:pPr marL="225425" marR="0" lvl="0" indent="-225425" algn="l" rtl="0">
              <a:lnSpc>
                <a:spcPct val="80000"/>
              </a:lnSpc>
              <a:spcBef>
                <a:spcPts val="0"/>
              </a:spcBef>
              <a:spcAft>
                <a:spcPts val="0"/>
              </a:spcAft>
              <a:buClr>
                <a:schemeClr val="dk1"/>
              </a:buClr>
              <a:buSzPts val="2500"/>
              <a:buFont typeface="Times New Roman"/>
              <a:buChar char="•"/>
            </a:pPr>
            <a:r>
              <a:rPr lang="en-US" sz="2500" b="1" i="0" u="none" strike="noStrike" cap="none">
                <a:solidFill>
                  <a:schemeClr val="dk1"/>
                </a:solidFill>
                <a:latin typeface="Times New Roman"/>
                <a:ea typeface="Times New Roman"/>
                <a:cs typeface="Times New Roman"/>
                <a:sym typeface="Times New Roman"/>
              </a:rPr>
              <a:t>Academic Integrity: </a:t>
            </a:r>
            <a:endParaRPr/>
          </a:p>
          <a:p>
            <a:pPr marL="742950" marR="0" lvl="1" indent="-285750" algn="l" rtl="0">
              <a:lnSpc>
                <a:spcPct val="80000"/>
              </a:lnSpc>
              <a:spcBef>
                <a:spcPts val="440"/>
              </a:spcBef>
              <a:spcAft>
                <a:spcPts val="0"/>
              </a:spcAft>
              <a:buClr>
                <a:schemeClr val="dk1"/>
              </a:buClr>
              <a:buSzPts val="2200"/>
              <a:buFont typeface="Times New Roman"/>
              <a:buChar char="–"/>
            </a:pPr>
            <a:r>
              <a:rPr lang="en-US" sz="2200" b="0" i="0" u="none" strike="noStrike" cap="none">
                <a:solidFill>
                  <a:schemeClr val="dk1"/>
                </a:solidFill>
                <a:latin typeface="Times New Roman"/>
                <a:ea typeface="Times New Roman"/>
                <a:cs typeface="Times New Roman"/>
                <a:sym typeface="Times New Roman"/>
              </a:rPr>
              <a:t>The University takes this very seriously and every faculty member must be vigilant in adhering to policy. You probably want to be nice to your candidates because you truly care about them, but if there is a violation, it </a:t>
            </a:r>
            <a:r>
              <a:rPr lang="en-US" sz="2200" b="1" i="0" u="none" strike="noStrike" cap="none">
                <a:solidFill>
                  <a:schemeClr val="dk1"/>
                </a:solidFill>
                <a:latin typeface="Times New Roman"/>
                <a:ea typeface="Times New Roman"/>
                <a:cs typeface="Times New Roman"/>
                <a:sym typeface="Times New Roman"/>
              </a:rPr>
              <a:t>MUST be reported</a:t>
            </a:r>
            <a:r>
              <a:rPr lang="en-US" sz="2200" b="0" i="0" u="none" strike="noStrike" cap="none">
                <a:solidFill>
                  <a:schemeClr val="dk1"/>
                </a:solidFill>
                <a:latin typeface="Times New Roman"/>
                <a:ea typeface="Times New Roman"/>
                <a:cs typeface="Times New Roman"/>
                <a:sym typeface="Times New Roman"/>
              </a:rPr>
              <a:t>. </a:t>
            </a:r>
            <a:r>
              <a:rPr lang="en-US" sz="2200" b="0" i="0" u="sng" strike="noStrike" cap="none">
                <a:solidFill>
                  <a:schemeClr val="hlink"/>
                </a:solidFill>
                <a:latin typeface="Times New Roman"/>
                <a:ea typeface="Times New Roman"/>
                <a:cs typeface="Times New Roman"/>
                <a:sym typeface="Times New Roman"/>
                <a:hlinkClick r:id="rId3"/>
              </a:rPr>
              <a:t>http://www.rowan.edu/provost/policies/AcademicIntegrity.htm</a:t>
            </a:r>
            <a:r>
              <a:rPr lang="en-US" sz="2200" b="0" i="0" u="none" strike="noStrike" cap="none">
                <a:solidFill>
                  <a:schemeClr val="dk1"/>
                </a:solidFill>
                <a:latin typeface="Times New Roman"/>
                <a:ea typeface="Times New Roman"/>
                <a:cs typeface="Times New Roman"/>
                <a:sym typeface="Times New Roman"/>
              </a:rPr>
              <a:t> </a:t>
            </a:r>
            <a:endParaRPr/>
          </a:p>
          <a:p>
            <a:pPr marL="0" marR="0" lvl="0" indent="0" algn="l" rtl="0">
              <a:lnSpc>
                <a:spcPct val="80000"/>
              </a:lnSpc>
              <a:spcBef>
                <a:spcPts val="440"/>
              </a:spcBef>
              <a:spcAft>
                <a:spcPts val="0"/>
              </a:spcAft>
              <a:buClr>
                <a:schemeClr val="dk1"/>
              </a:buClr>
              <a:buSzPts val="2200"/>
              <a:buFont typeface="Times New Roman"/>
              <a:buNone/>
            </a:pPr>
            <a:endParaRPr sz="2200" b="0" i="0" u="none" strike="noStrike" cap="none">
              <a:solidFill>
                <a:schemeClr val="dk1"/>
              </a:solidFill>
              <a:latin typeface="Times New Roman"/>
              <a:ea typeface="Times New Roman"/>
              <a:cs typeface="Times New Roman"/>
              <a:sym typeface="Times New Roman"/>
            </a:endParaRPr>
          </a:p>
          <a:p>
            <a:pPr marL="742950" marR="0" lvl="1" indent="-285750" algn="l" rtl="0">
              <a:lnSpc>
                <a:spcPct val="80000"/>
              </a:lnSpc>
              <a:spcBef>
                <a:spcPts val="440"/>
              </a:spcBef>
              <a:spcAft>
                <a:spcPts val="0"/>
              </a:spcAft>
              <a:buClr>
                <a:schemeClr val="dk1"/>
              </a:buClr>
              <a:buSzPts val="2200"/>
              <a:buFont typeface="Times New Roman"/>
              <a:buChar char="–"/>
            </a:pPr>
            <a:r>
              <a:rPr lang="en-US" sz="2200" b="0" i="1" u="none" strike="noStrike" cap="none">
                <a:solidFill>
                  <a:schemeClr val="dk1"/>
                </a:solidFill>
                <a:latin typeface="Times New Roman"/>
                <a:ea typeface="Times New Roman"/>
                <a:cs typeface="Times New Roman"/>
                <a:sym typeface="Times New Roman"/>
              </a:rPr>
              <a:t>Reference to the policy and the seriousness of violations must be on </a:t>
            </a:r>
            <a:r>
              <a:rPr lang="en-US" sz="2200" b="1" i="1" u="none" strike="noStrike" cap="none">
                <a:solidFill>
                  <a:schemeClr val="dk1"/>
                </a:solidFill>
                <a:latin typeface="Times New Roman"/>
                <a:ea typeface="Times New Roman"/>
                <a:cs typeface="Times New Roman"/>
                <a:sym typeface="Times New Roman"/>
              </a:rPr>
              <a:t>EVERY syllabus</a:t>
            </a:r>
            <a:endParaRPr/>
          </a:p>
          <a:p>
            <a:pPr marL="225425" marR="0" lvl="0" indent="-85725" algn="l" rtl="0">
              <a:lnSpc>
                <a:spcPct val="80000"/>
              </a:lnSpc>
              <a:spcBef>
                <a:spcPts val="440"/>
              </a:spcBef>
              <a:spcAft>
                <a:spcPts val="0"/>
              </a:spcAft>
              <a:buClr>
                <a:schemeClr val="dk1"/>
              </a:buClr>
              <a:buSzPts val="2200"/>
              <a:buFont typeface="Times New Roman"/>
              <a:buNone/>
            </a:pPr>
            <a:endParaRPr sz="2200" b="0" i="0" u="none" strike="noStrike" cap="none">
              <a:solidFill>
                <a:schemeClr val="dk1"/>
              </a:solidFill>
              <a:latin typeface="Times New Roman"/>
              <a:ea typeface="Times New Roman"/>
              <a:cs typeface="Times New Roman"/>
              <a:sym typeface="Times New Roman"/>
            </a:endParaRPr>
          </a:p>
          <a:p>
            <a:pPr marL="742950" marR="0" lvl="1" indent="-285750" algn="l" rtl="0">
              <a:lnSpc>
                <a:spcPct val="80000"/>
              </a:lnSpc>
              <a:spcBef>
                <a:spcPts val="440"/>
              </a:spcBef>
              <a:spcAft>
                <a:spcPts val="0"/>
              </a:spcAft>
              <a:buClr>
                <a:schemeClr val="dk1"/>
              </a:buClr>
              <a:buSzPts val="2200"/>
              <a:buFont typeface="Times New Roman"/>
              <a:buChar char="–"/>
            </a:pPr>
            <a:r>
              <a:rPr lang="en-US" sz="2200" b="0" i="0" u="none" strike="noStrike" cap="none">
                <a:solidFill>
                  <a:schemeClr val="dk1"/>
                </a:solidFill>
                <a:latin typeface="Times New Roman"/>
                <a:ea typeface="Times New Roman"/>
                <a:cs typeface="Times New Roman"/>
                <a:sym typeface="Times New Roman"/>
              </a:rPr>
              <a:t>For more information about policies and procedures, please visit: </a:t>
            </a:r>
            <a:r>
              <a:rPr lang="en-US" sz="2200" b="0" i="0" u="sng" strike="noStrike" cap="none">
                <a:solidFill>
                  <a:schemeClr val="hlink"/>
                </a:solidFill>
                <a:latin typeface="Times New Roman"/>
                <a:ea typeface="Times New Roman"/>
                <a:cs typeface="Times New Roman"/>
                <a:sym typeface="Times New Roman"/>
                <a:hlinkClick r:id="rId4"/>
              </a:rPr>
              <a:t>https://academics.rowan.edu/education/Policies/index.html</a:t>
            </a:r>
            <a:r>
              <a:rPr lang="en-US" sz="2200" b="0" i="0" u="none" strike="noStrike" cap="none">
                <a:solidFill>
                  <a:schemeClr val="dk1"/>
                </a:solidFill>
                <a:latin typeface="Times New Roman"/>
                <a:ea typeface="Times New Roman"/>
                <a:cs typeface="Times New Roman"/>
                <a:sym typeface="Times New Roman"/>
              </a:rPr>
              <a:t> </a:t>
            </a:r>
            <a:endParaRPr/>
          </a:p>
          <a:p>
            <a:pPr marL="411480" marR="0" lvl="1" indent="0" algn="l" rtl="0">
              <a:lnSpc>
                <a:spcPct val="80000"/>
              </a:lnSpc>
              <a:spcBef>
                <a:spcPts val="140"/>
              </a:spcBef>
              <a:spcAft>
                <a:spcPts val="0"/>
              </a:spcAft>
              <a:buClr>
                <a:schemeClr val="dk1"/>
              </a:buClr>
              <a:buSzPts val="700"/>
              <a:buFont typeface="Times New Roman"/>
              <a:buNone/>
            </a:pPr>
            <a:endParaRPr sz="700" b="0" i="0" u="none" strike="noStrike" cap="none">
              <a:solidFill>
                <a:schemeClr val="dk1"/>
              </a:solidFill>
              <a:latin typeface="Times New Roman"/>
              <a:ea typeface="Times New Roman"/>
              <a:cs typeface="Times New Roman"/>
              <a:sym typeface="Times New Roman"/>
            </a:endParaRPr>
          </a:p>
        </p:txBody>
      </p:sp>
      <p:sp>
        <p:nvSpPr>
          <p:cNvPr id="277" name="Google Shape;277;p45"/>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a:solidFill>
                  <a:srgbClr val="522602"/>
                </a:solidFill>
                <a:latin typeface="Times New Roman"/>
                <a:ea typeface="Times New Roman"/>
                <a:cs typeface="Times New Roman"/>
                <a:sym typeface="Times New Roman"/>
              </a:rPr>
              <a:t>Policies and Procedures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6"/>
          <p:cNvSpPr txBox="1">
            <a:spLocks noGrp="1"/>
          </p:cNvSpPr>
          <p:nvPr>
            <p:ph type="body" idx="1"/>
          </p:nvPr>
        </p:nvSpPr>
        <p:spPr>
          <a:xfrm>
            <a:off x="737350" y="1027800"/>
            <a:ext cx="7745400" cy="46101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chemeClr val="dk1"/>
              </a:buClr>
              <a:buSzPts val="2480"/>
              <a:buFont typeface="Times New Roman"/>
              <a:buNone/>
            </a:pPr>
            <a:r>
              <a:rPr lang="en-US" sz="2480" b="1" i="0" u="none" strike="noStrike" cap="none" dirty="0">
                <a:solidFill>
                  <a:schemeClr val="dk1"/>
                </a:solidFill>
                <a:latin typeface="Times New Roman"/>
                <a:ea typeface="Times New Roman"/>
                <a:cs typeface="Times New Roman"/>
                <a:sym typeface="Times New Roman"/>
              </a:rPr>
              <a:t>Whenever a student has an issue, the following procedure MUST be followed:</a:t>
            </a:r>
            <a:endParaRPr dirty="0"/>
          </a:p>
          <a:p>
            <a:pPr marL="225425" marR="0" lvl="0" indent="-225425" algn="l" rtl="0">
              <a:lnSpc>
                <a:spcPct val="80000"/>
              </a:lnSpc>
              <a:spcBef>
                <a:spcPts val="496"/>
              </a:spcBef>
              <a:spcAft>
                <a:spcPts val="0"/>
              </a:spcAft>
              <a:buClr>
                <a:schemeClr val="dk1"/>
              </a:buClr>
              <a:buSzPts val="2480"/>
              <a:buFont typeface="Times New Roman"/>
              <a:buChar char="•"/>
            </a:pPr>
            <a:r>
              <a:rPr lang="en-US" sz="2480" b="0" i="0" u="none" strike="noStrike" cap="none" dirty="0">
                <a:solidFill>
                  <a:schemeClr val="dk1"/>
                </a:solidFill>
                <a:latin typeface="Times New Roman"/>
                <a:ea typeface="Times New Roman"/>
                <a:cs typeface="Times New Roman"/>
                <a:sym typeface="Times New Roman"/>
              </a:rPr>
              <a:t>Student meets and discusses issue with professor. If no satisfactory resolution,</a:t>
            </a:r>
            <a:endParaRPr dirty="0"/>
          </a:p>
          <a:p>
            <a:pPr marL="742950" marR="0" lvl="1" indent="-285750" algn="l" rtl="0">
              <a:lnSpc>
                <a:spcPct val="80000"/>
              </a:lnSpc>
              <a:spcBef>
                <a:spcPts val="434"/>
              </a:spcBef>
              <a:spcAft>
                <a:spcPts val="0"/>
              </a:spcAft>
              <a:buClr>
                <a:schemeClr val="dk1"/>
              </a:buClr>
              <a:buSzPts val="2170"/>
              <a:buFont typeface="Times New Roman"/>
              <a:buChar char="–"/>
            </a:pPr>
            <a:r>
              <a:rPr lang="en-US" sz="2170" b="0" i="0" u="none" strike="noStrike" cap="none" dirty="0">
                <a:solidFill>
                  <a:schemeClr val="dk1"/>
                </a:solidFill>
                <a:latin typeface="Times New Roman"/>
                <a:ea typeface="Times New Roman"/>
                <a:cs typeface="Times New Roman"/>
                <a:sym typeface="Times New Roman"/>
              </a:rPr>
              <a:t>Student meets with Department Chair (all necessary information provided by both faculty member and student prior to meeting). If no satisfactory resolution,</a:t>
            </a:r>
            <a:endParaRPr dirty="0"/>
          </a:p>
          <a:p>
            <a:pPr marL="742950" marR="0" lvl="1" indent="-285750" algn="l" rtl="0">
              <a:lnSpc>
                <a:spcPct val="80000"/>
              </a:lnSpc>
              <a:spcBef>
                <a:spcPts val="434"/>
              </a:spcBef>
              <a:spcAft>
                <a:spcPts val="0"/>
              </a:spcAft>
              <a:buClr>
                <a:schemeClr val="dk1"/>
              </a:buClr>
              <a:buSzPts val="2170"/>
              <a:buFont typeface="Times New Roman"/>
              <a:buChar char="–"/>
            </a:pPr>
            <a:r>
              <a:rPr lang="en-US" sz="2170" b="0" i="0" u="none" strike="noStrike" cap="none" dirty="0">
                <a:solidFill>
                  <a:schemeClr val="dk1"/>
                </a:solidFill>
                <a:latin typeface="Times New Roman"/>
                <a:ea typeface="Times New Roman"/>
                <a:cs typeface="Times New Roman"/>
                <a:sym typeface="Times New Roman"/>
              </a:rPr>
              <a:t>Department Chair meets with faculty member and student together. If no satisfactory resolution,</a:t>
            </a:r>
            <a:endParaRPr dirty="0"/>
          </a:p>
          <a:p>
            <a:pPr marL="742950" marR="0" lvl="1" indent="-285750" algn="l" rtl="0">
              <a:lnSpc>
                <a:spcPct val="80000"/>
              </a:lnSpc>
              <a:spcBef>
                <a:spcPts val="434"/>
              </a:spcBef>
              <a:spcAft>
                <a:spcPts val="0"/>
              </a:spcAft>
              <a:buClr>
                <a:schemeClr val="dk1"/>
              </a:buClr>
              <a:buSzPts val="2170"/>
              <a:buFont typeface="Times New Roman"/>
              <a:buChar char="–"/>
            </a:pPr>
            <a:r>
              <a:rPr lang="en-US" sz="2170" b="0" i="0" u="none" strike="noStrike" cap="none" dirty="0">
                <a:solidFill>
                  <a:schemeClr val="dk1"/>
                </a:solidFill>
                <a:latin typeface="Times New Roman"/>
                <a:ea typeface="Times New Roman"/>
                <a:cs typeface="Times New Roman"/>
                <a:sym typeface="Times New Roman"/>
              </a:rPr>
              <a:t>Student requests a meeting with the Associate Dean of the College (all necessary information provided by Department Chair and student prior to meeting). If no satisfactory resolution,</a:t>
            </a:r>
            <a:endParaRPr dirty="0"/>
          </a:p>
          <a:p>
            <a:pPr marL="742950" marR="0" lvl="1" indent="-285750" algn="l" rtl="0">
              <a:lnSpc>
                <a:spcPct val="80000"/>
              </a:lnSpc>
              <a:spcBef>
                <a:spcPts val="434"/>
              </a:spcBef>
              <a:spcAft>
                <a:spcPts val="0"/>
              </a:spcAft>
              <a:buClr>
                <a:schemeClr val="dk1"/>
              </a:buClr>
              <a:buSzPts val="2170"/>
              <a:buFont typeface="Times New Roman"/>
              <a:buChar char="–"/>
            </a:pPr>
            <a:r>
              <a:rPr lang="en-US" sz="2170" b="0" i="0" u="none" strike="noStrike" cap="none" dirty="0">
                <a:solidFill>
                  <a:schemeClr val="dk1"/>
                </a:solidFill>
                <a:latin typeface="Times New Roman"/>
                <a:ea typeface="Times New Roman"/>
                <a:cs typeface="Times New Roman"/>
                <a:sym typeface="Times New Roman"/>
              </a:rPr>
              <a:t>Student requests a meeting with the Provost. </a:t>
            </a:r>
            <a:endParaRPr dirty="0"/>
          </a:p>
          <a:p>
            <a:pPr marL="225425" marR="0" lvl="0" indent="-67945" algn="l" rtl="0">
              <a:lnSpc>
                <a:spcPct val="80000"/>
              </a:lnSpc>
              <a:spcBef>
                <a:spcPts val="496"/>
              </a:spcBef>
              <a:spcAft>
                <a:spcPts val="0"/>
              </a:spcAft>
              <a:buClr>
                <a:schemeClr val="dk1"/>
              </a:buClr>
              <a:buSzPts val="2480"/>
              <a:buFont typeface="Times New Roman"/>
              <a:buNone/>
            </a:pPr>
            <a:endParaRPr sz="2480" b="0" i="0" u="none" strike="noStrike" cap="none" dirty="0">
              <a:solidFill>
                <a:schemeClr val="dk1"/>
              </a:solidFill>
              <a:latin typeface="Times New Roman"/>
              <a:ea typeface="Times New Roman"/>
              <a:cs typeface="Times New Roman"/>
              <a:sym typeface="Times New Roman"/>
            </a:endParaRPr>
          </a:p>
        </p:txBody>
      </p:sp>
      <p:sp>
        <p:nvSpPr>
          <p:cNvPr id="283" name="Google Shape;283;p46"/>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a:solidFill>
                  <a:srgbClr val="522602"/>
                </a:solidFill>
                <a:latin typeface="Times New Roman"/>
                <a:ea typeface="Times New Roman"/>
                <a:cs typeface="Times New Roman"/>
                <a:sym typeface="Times New Roman"/>
              </a:rPr>
              <a:t>Policies and Procedures</a:t>
            </a:r>
            <a:endParaRPr sz="4500" b="0" i="0" u="none" strike="noStrike" cap="none">
              <a:solidFill>
                <a:srgbClr val="522602"/>
              </a:solidFill>
              <a:latin typeface="Times New Roman"/>
              <a:ea typeface="Times New Roman"/>
              <a:cs typeface="Times New Roman"/>
              <a:sym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7"/>
          <p:cNvSpPr txBox="1">
            <a:spLocks noGrp="1"/>
          </p:cNvSpPr>
          <p:nvPr>
            <p:ph type="body" idx="1"/>
          </p:nvPr>
        </p:nvSpPr>
        <p:spPr>
          <a:xfrm>
            <a:off x="381000" y="1295400"/>
            <a:ext cx="8610600" cy="4724400"/>
          </a:xfrm>
          <a:prstGeom prst="rect">
            <a:avLst/>
          </a:prstGeom>
          <a:noFill/>
          <a:ln>
            <a:noFill/>
          </a:ln>
        </p:spPr>
        <p:txBody>
          <a:bodyPr spcFirstLastPara="1" wrap="square" lIns="0" tIns="0" rIns="0" bIns="0" anchor="t" anchorCtr="0">
            <a:noAutofit/>
          </a:bodyPr>
          <a:lstStyle/>
          <a:p>
            <a:pPr marL="225425" marR="0" lvl="0" indent="-225425" algn="l" rtl="0">
              <a:spcBef>
                <a:spcPts val="0"/>
              </a:spcBef>
              <a:spcAft>
                <a:spcPts val="0"/>
              </a:spcAft>
              <a:buClr>
                <a:schemeClr val="dk1"/>
              </a:buClr>
              <a:buSzPts val="3200"/>
              <a:buFont typeface="Times New Roman"/>
              <a:buChar char="•"/>
            </a:pPr>
            <a:r>
              <a:rPr lang="en-US" sz="3200" b="0" i="0" u="none" strike="noStrike" cap="none">
                <a:solidFill>
                  <a:schemeClr val="dk1"/>
                </a:solidFill>
                <a:latin typeface="Times New Roman"/>
                <a:ea typeface="Times New Roman"/>
                <a:cs typeface="Times New Roman"/>
                <a:sym typeface="Times New Roman"/>
              </a:rPr>
              <a:t>Rowan Emergency Information: </a:t>
            </a:r>
            <a:r>
              <a:rPr lang="en-US" sz="3200" b="0" i="0" u="sng" strike="noStrike" cap="none">
                <a:solidFill>
                  <a:schemeClr val="hlink"/>
                </a:solidFill>
                <a:latin typeface="Times New Roman"/>
                <a:ea typeface="Times New Roman"/>
                <a:cs typeface="Times New Roman"/>
                <a:sym typeface="Times New Roman"/>
                <a:hlinkClick r:id="rId3"/>
              </a:rPr>
              <a:t>http://www.rowan.edu/emergency/</a:t>
            </a:r>
            <a:endParaRPr sz="3200" b="0" i="0" u="none" strike="noStrike" cap="none">
              <a:solidFill>
                <a:schemeClr val="dk1"/>
              </a:solidFill>
              <a:latin typeface="Times New Roman"/>
              <a:ea typeface="Times New Roman"/>
              <a:cs typeface="Times New Roman"/>
              <a:sym typeface="Times New Roman"/>
            </a:endParaRPr>
          </a:p>
          <a:p>
            <a:pPr marL="225425" marR="0" lvl="0" indent="-225425" algn="l" rtl="0">
              <a:spcBef>
                <a:spcPts val="640"/>
              </a:spcBef>
              <a:spcAft>
                <a:spcPts val="0"/>
              </a:spcAft>
              <a:buClr>
                <a:schemeClr val="dk1"/>
              </a:buClr>
              <a:buSzPts val="3200"/>
              <a:buFont typeface="Times New Roman"/>
              <a:buChar char="•"/>
            </a:pPr>
            <a:r>
              <a:rPr lang="en-US" sz="3200" b="0" i="0" u="none" strike="noStrike" cap="none">
                <a:solidFill>
                  <a:schemeClr val="dk1"/>
                </a:solidFill>
                <a:latin typeface="Times New Roman"/>
                <a:ea typeface="Times New Roman"/>
                <a:cs typeface="Times New Roman"/>
                <a:sym typeface="Times New Roman"/>
              </a:rPr>
              <a:t>Public Safety/Emergency Management: </a:t>
            </a:r>
            <a:r>
              <a:rPr lang="en-US" sz="3200" b="0" i="0" u="sng" strike="noStrike" cap="none">
                <a:solidFill>
                  <a:schemeClr val="hlink"/>
                </a:solidFill>
                <a:latin typeface="Times New Roman"/>
                <a:ea typeface="Times New Roman"/>
                <a:cs typeface="Times New Roman"/>
                <a:sym typeface="Times New Roman"/>
                <a:hlinkClick r:id="rId4"/>
              </a:rPr>
              <a:t>http://www.rowan.edu/safety/index.html</a:t>
            </a:r>
            <a:r>
              <a:rPr lang="en-US" sz="3200" b="0" i="0" u="none" strike="noStrike" cap="none">
                <a:solidFill>
                  <a:schemeClr val="dk1"/>
                </a:solidFill>
                <a:latin typeface="Times New Roman"/>
                <a:ea typeface="Times New Roman"/>
                <a:cs typeface="Times New Roman"/>
                <a:sym typeface="Times New Roman"/>
              </a:rPr>
              <a:t> </a:t>
            </a:r>
            <a:endParaRPr/>
          </a:p>
          <a:p>
            <a:pPr marL="225425" marR="0" lvl="0" indent="-225425" algn="l" rtl="0">
              <a:spcBef>
                <a:spcPts val="640"/>
              </a:spcBef>
              <a:spcAft>
                <a:spcPts val="0"/>
              </a:spcAft>
              <a:buClr>
                <a:schemeClr val="dk1"/>
              </a:buClr>
              <a:buSzPts val="3200"/>
              <a:buFont typeface="Times New Roman"/>
              <a:buChar char="•"/>
            </a:pPr>
            <a:r>
              <a:rPr lang="en-US" sz="3200" b="0" i="0" u="none" strike="noStrike" cap="none">
                <a:solidFill>
                  <a:schemeClr val="dk1"/>
                </a:solidFill>
                <a:latin typeface="Times New Roman"/>
                <a:ea typeface="Times New Roman"/>
                <a:cs typeface="Times New Roman"/>
                <a:sym typeface="Times New Roman"/>
              </a:rPr>
              <a:t>Active Shooter: How to Respond: </a:t>
            </a:r>
            <a:r>
              <a:rPr lang="en-US" sz="3200" b="0" i="0" u="sng" strike="noStrike" cap="none">
                <a:solidFill>
                  <a:schemeClr val="hlink"/>
                </a:solidFill>
                <a:latin typeface="Times New Roman"/>
                <a:ea typeface="Times New Roman"/>
                <a:cs typeface="Times New Roman"/>
                <a:sym typeface="Times New Roman"/>
                <a:hlinkClick r:id="rId5"/>
              </a:rPr>
              <a:t>http://www.rowan.edu/safety/information/shooter_response.html</a:t>
            </a:r>
            <a:endParaRPr sz="3200" b="0" i="0" u="none" strike="noStrike" cap="none">
              <a:solidFill>
                <a:schemeClr val="dk1"/>
              </a:solidFill>
              <a:latin typeface="Times New Roman"/>
              <a:ea typeface="Times New Roman"/>
              <a:cs typeface="Times New Roman"/>
              <a:sym typeface="Times New Roman"/>
            </a:endParaRPr>
          </a:p>
          <a:p>
            <a:pPr marL="225425" marR="0" lvl="0" indent="-22225" algn="l" rtl="0">
              <a:spcBef>
                <a:spcPts val="64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289" name="Google Shape;289;p47"/>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0" i="0" u="none" strike="noStrike" cap="none">
                <a:solidFill>
                  <a:srgbClr val="522602"/>
                </a:solidFill>
                <a:latin typeface="Times New Roman"/>
                <a:ea typeface="Times New Roman"/>
                <a:cs typeface="Times New Roman"/>
                <a:sym typeface="Times New Roman"/>
              </a:rPr>
              <a:t>Rowan Emergency Information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8"/>
          <p:cNvSpPr txBox="1">
            <a:spLocks noGrp="1"/>
          </p:cNvSpPr>
          <p:nvPr>
            <p:ph type="body" idx="1"/>
          </p:nvPr>
        </p:nvSpPr>
        <p:spPr>
          <a:xfrm>
            <a:off x="762000" y="1600200"/>
            <a:ext cx="7745505" cy="43815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a:p>
            <a:pPr marL="0" marR="0" lvl="0" indent="0" algn="ctr" rtl="0">
              <a:spcBef>
                <a:spcPts val="640"/>
              </a:spcBef>
              <a:spcAft>
                <a:spcPts val="0"/>
              </a:spcAft>
              <a:buClr>
                <a:schemeClr val="dk1"/>
              </a:buClr>
              <a:buSzPts val="3200"/>
              <a:buFont typeface="Times New Roman"/>
              <a:buNone/>
            </a:pPr>
            <a:r>
              <a:rPr lang="en-US" sz="3200" b="0" i="0" u="none" strike="noStrike" cap="none">
                <a:solidFill>
                  <a:schemeClr val="dk1"/>
                </a:solidFill>
                <a:latin typeface="Times New Roman"/>
                <a:ea typeface="Times New Roman"/>
                <a:cs typeface="Times New Roman"/>
                <a:sym typeface="Times New Roman"/>
              </a:rPr>
              <a:t>It is a requirement that all Adjuncts be observed periodically. </a:t>
            </a:r>
            <a:endParaRPr/>
          </a:p>
          <a:p>
            <a:pPr marL="0" marR="0" lvl="0" indent="0" algn="ctr" rtl="0">
              <a:spcBef>
                <a:spcPts val="64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a:p>
            <a:pPr marL="0" marR="0" lvl="0" indent="0" algn="ctr" rtl="0">
              <a:spcBef>
                <a:spcPts val="640"/>
              </a:spcBef>
              <a:spcAft>
                <a:spcPts val="0"/>
              </a:spcAft>
              <a:buClr>
                <a:schemeClr val="dk1"/>
              </a:buClr>
              <a:buSzPts val="3200"/>
              <a:buFont typeface="Times New Roman"/>
              <a:buNone/>
            </a:pPr>
            <a:r>
              <a:rPr lang="en-US" sz="3200" b="0" i="0" u="none" strike="noStrike" cap="none">
                <a:solidFill>
                  <a:schemeClr val="dk1"/>
                </a:solidFill>
                <a:latin typeface="Times New Roman"/>
                <a:ea typeface="Times New Roman"/>
                <a:cs typeface="Times New Roman"/>
                <a:sym typeface="Times New Roman"/>
              </a:rPr>
              <a:t>Please contact your Department Chair </a:t>
            </a:r>
            <a:endParaRPr/>
          </a:p>
          <a:p>
            <a:pPr marL="0" marR="0" lvl="0" indent="0" algn="ctr" rtl="0">
              <a:spcBef>
                <a:spcPts val="640"/>
              </a:spcBef>
              <a:spcAft>
                <a:spcPts val="0"/>
              </a:spcAft>
              <a:buClr>
                <a:schemeClr val="dk1"/>
              </a:buClr>
              <a:buSzPts val="3200"/>
              <a:buFont typeface="Times New Roman"/>
              <a:buNone/>
            </a:pPr>
            <a:r>
              <a:rPr lang="en-US" sz="3200" b="0" i="0" u="none" strike="noStrike" cap="none">
                <a:solidFill>
                  <a:schemeClr val="dk1"/>
                </a:solidFill>
                <a:latin typeface="Times New Roman"/>
                <a:ea typeface="Times New Roman"/>
                <a:cs typeface="Times New Roman"/>
                <a:sym typeface="Times New Roman"/>
              </a:rPr>
              <a:t>for more information.</a:t>
            </a:r>
            <a:endParaRPr/>
          </a:p>
          <a:p>
            <a:pPr marL="411480" marR="0" lvl="1" indent="0" algn="l" rtl="0">
              <a:spcBef>
                <a:spcPts val="560"/>
              </a:spcBef>
              <a:spcAft>
                <a:spcPts val="0"/>
              </a:spcAft>
              <a:buClr>
                <a:schemeClr val="dk1"/>
              </a:buClr>
              <a:buSzPts val="2800"/>
              <a:buFont typeface="Times New Roman"/>
              <a:buNone/>
            </a:pPr>
            <a:endParaRPr sz="2800" b="0" i="0" u="none" strike="noStrike" cap="none">
              <a:solidFill>
                <a:srgbClr val="522602"/>
              </a:solidFill>
              <a:latin typeface="Times New Roman"/>
              <a:ea typeface="Times New Roman"/>
              <a:cs typeface="Times New Roman"/>
              <a:sym typeface="Times New Roman"/>
            </a:endParaRPr>
          </a:p>
          <a:p>
            <a:pPr marL="0" marR="0" lvl="0" indent="0" algn="l" rtl="0">
              <a:spcBef>
                <a:spcPts val="640"/>
              </a:spcBef>
              <a:spcAft>
                <a:spcPts val="0"/>
              </a:spcAft>
              <a:buClr>
                <a:schemeClr val="dk1"/>
              </a:buClr>
              <a:buSzPts val="3200"/>
              <a:buFont typeface="Times New Roman"/>
              <a:buNone/>
            </a:pPr>
            <a:endParaRPr sz="3200" b="0" i="0" u="none" strike="noStrike" cap="none">
              <a:solidFill>
                <a:srgbClr val="522602"/>
              </a:solidFill>
              <a:latin typeface="Times New Roman"/>
              <a:ea typeface="Times New Roman"/>
              <a:cs typeface="Times New Roman"/>
              <a:sym typeface="Times New Roman"/>
            </a:endParaRPr>
          </a:p>
        </p:txBody>
      </p:sp>
      <p:sp>
        <p:nvSpPr>
          <p:cNvPr id="295" name="Google Shape;295;p48"/>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a:solidFill>
                  <a:srgbClr val="522602"/>
                </a:solidFill>
                <a:latin typeface="Times New Roman"/>
                <a:ea typeface="Times New Roman"/>
                <a:cs typeface="Times New Roman"/>
                <a:sym typeface="Times New Roman"/>
              </a:rPr>
              <a:t>Peer Observations</a:t>
            </a:r>
            <a:endParaRPr sz="4500" b="0" i="0" u="none" strike="noStrike" cap="none">
              <a:solidFill>
                <a:srgbClr val="522602"/>
              </a:solidFill>
              <a:latin typeface="Times New Roman"/>
              <a:ea typeface="Times New Roman"/>
              <a:cs typeface="Times New Roman"/>
              <a:sym typeface="Times New Roman"/>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9"/>
          <p:cNvSpPr txBox="1">
            <a:spLocks noGrp="1"/>
          </p:cNvSpPr>
          <p:nvPr>
            <p:ph type="body" idx="1"/>
          </p:nvPr>
        </p:nvSpPr>
        <p:spPr>
          <a:xfrm>
            <a:off x="304800" y="838200"/>
            <a:ext cx="5929726" cy="5143550"/>
          </a:xfrm>
          <a:prstGeom prst="rect">
            <a:avLst/>
          </a:prstGeom>
          <a:noFill/>
          <a:ln>
            <a:noFill/>
          </a:ln>
        </p:spPr>
        <p:txBody>
          <a:bodyPr spcFirstLastPara="1" wrap="square" lIns="0" tIns="0" rIns="0" bIns="0" anchor="t" anchorCtr="0">
            <a:noAutofit/>
          </a:bodyPr>
          <a:lstStyle/>
          <a:p>
            <a:pPr marL="457200" marR="0" lvl="0" indent="-412750" algn="l" rtl="0">
              <a:spcBef>
                <a:spcPts val="0"/>
              </a:spcBef>
              <a:spcAft>
                <a:spcPts val="0"/>
              </a:spcAft>
              <a:buClr>
                <a:schemeClr val="dk1"/>
              </a:buClr>
              <a:buSzPts val="2900"/>
              <a:buFont typeface="Times New Roman"/>
              <a:buChar char="•"/>
            </a:pPr>
            <a:r>
              <a:rPr lang="en-US" sz="2000" b="0" i="0" u="none" strike="noStrike" cap="none" dirty="0">
                <a:solidFill>
                  <a:schemeClr val="dk1"/>
                </a:solidFill>
                <a:latin typeface="Times New Roman"/>
                <a:ea typeface="Times New Roman"/>
                <a:cs typeface="Times New Roman"/>
                <a:sym typeface="Times New Roman"/>
              </a:rPr>
              <a:t>Every </a:t>
            </a:r>
            <a:r>
              <a:rPr lang="en-US" sz="2000" dirty="0"/>
              <a:t>a</a:t>
            </a:r>
            <a:r>
              <a:rPr lang="en-US" sz="2000" b="0" i="0" u="none" strike="noStrike" cap="none" dirty="0">
                <a:solidFill>
                  <a:schemeClr val="dk1"/>
                </a:solidFill>
                <a:latin typeface="Times New Roman"/>
                <a:ea typeface="Times New Roman"/>
                <a:cs typeface="Times New Roman"/>
                <a:sym typeface="Times New Roman"/>
              </a:rPr>
              <a:t>djunct is required to obtain student evaluations in all courses. </a:t>
            </a:r>
            <a:endParaRPr sz="2000" b="0" i="0" u="none" strike="noStrike" cap="none" dirty="0">
              <a:solidFill>
                <a:schemeClr val="dk1"/>
              </a:solidFill>
              <a:latin typeface="Times New Roman"/>
              <a:ea typeface="Times New Roman"/>
              <a:cs typeface="Times New Roman"/>
              <a:sym typeface="Times New Roman"/>
            </a:endParaRPr>
          </a:p>
          <a:p>
            <a:pPr marL="457200" marR="0" lvl="0" indent="-412750" algn="l" rtl="0">
              <a:spcBef>
                <a:spcPts val="0"/>
              </a:spcBef>
              <a:spcAft>
                <a:spcPts val="0"/>
              </a:spcAft>
              <a:buClr>
                <a:schemeClr val="dk1"/>
              </a:buClr>
              <a:buSzPts val="2900"/>
              <a:buFont typeface="Times New Roman"/>
              <a:buChar char="•"/>
            </a:pPr>
            <a:r>
              <a:rPr lang="en-US" sz="2000" dirty="0"/>
              <a:t>Evaluations are shared each term with department chairs as ongoing academic affairs data. </a:t>
            </a:r>
            <a:endParaRPr sz="2000" dirty="0"/>
          </a:p>
          <a:p>
            <a:pPr marL="457200" marR="0" lvl="0" indent="-412750" algn="l" rtl="0">
              <a:spcBef>
                <a:spcPts val="0"/>
              </a:spcBef>
              <a:spcAft>
                <a:spcPts val="0"/>
              </a:spcAft>
              <a:buClr>
                <a:schemeClr val="dk1"/>
              </a:buClr>
              <a:buSzPts val="2900"/>
              <a:buFont typeface="Times New Roman"/>
              <a:buChar char="•"/>
            </a:pPr>
            <a:r>
              <a:rPr lang="en-US" sz="2000" b="0" i="0" u="none" strike="noStrike" cap="none" dirty="0">
                <a:solidFill>
                  <a:schemeClr val="dk1"/>
                </a:solidFill>
                <a:latin typeface="Times New Roman"/>
                <a:ea typeface="Times New Roman"/>
                <a:cs typeface="Times New Roman"/>
                <a:sym typeface="Times New Roman"/>
              </a:rPr>
              <a:t>Rowan Global online course</a:t>
            </a:r>
            <a:r>
              <a:rPr lang="en-US" sz="2000" dirty="0"/>
              <a:t>?</a:t>
            </a:r>
            <a:endParaRPr sz="2000" dirty="0"/>
          </a:p>
          <a:p>
            <a:pPr marL="914400" marR="0" lvl="1" indent="-393700" algn="l" rtl="0">
              <a:spcBef>
                <a:spcPts val="0"/>
              </a:spcBef>
              <a:spcAft>
                <a:spcPts val="0"/>
              </a:spcAft>
              <a:buClr>
                <a:schemeClr val="dk1"/>
              </a:buClr>
              <a:buSzPts val="2600"/>
              <a:buFont typeface="Times New Roman"/>
              <a:buChar char="–"/>
            </a:pPr>
            <a:r>
              <a:rPr lang="en-US" sz="2000" dirty="0"/>
              <a:t>Administration &amp; collection </a:t>
            </a:r>
            <a:endParaRPr sz="2000" dirty="0"/>
          </a:p>
          <a:p>
            <a:pPr marL="914400" marR="0" lvl="0" indent="0" algn="l" rtl="0">
              <a:spcBef>
                <a:spcPts val="0"/>
              </a:spcBef>
              <a:spcAft>
                <a:spcPts val="0"/>
              </a:spcAft>
              <a:buNone/>
            </a:pPr>
            <a:r>
              <a:rPr lang="en-US" sz="2000" dirty="0"/>
              <a:t>p</a:t>
            </a:r>
            <a:r>
              <a:rPr lang="en-US" sz="2000" b="0" i="0" u="none" strike="noStrike" cap="none" dirty="0">
                <a:solidFill>
                  <a:schemeClr val="dk1"/>
                </a:solidFill>
                <a:latin typeface="Times New Roman"/>
                <a:ea typeface="Times New Roman"/>
                <a:cs typeface="Times New Roman"/>
                <a:sym typeface="Times New Roman"/>
              </a:rPr>
              <a:t>rocess is built-in. </a:t>
            </a:r>
            <a:endParaRPr sz="2000" b="0" i="0" u="none" strike="noStrike" cap="none" dirty="0">
              <a:solidFill>
                <a:schemeClr val="dk1"/>
              </a:solidFill>
              <a:latin typeface="Times New Roman"/>
              <a:ea typeface="Times New Roman"/>
              <a:cs typeface="Times New Roman"/>
              <a:sym typeface="Times New Roman"/>
            </a:endParaRPr>
          </a:p>
          <a:p>
            <a:pPr marL="457200" marR="0" lvl="0" indent="-412750" algn="l" rtl="0">
              <a:spcBef>
                <a:spcPts val="0"/>
              </a:spcBef>
              <a:spcAft>
                <a:spcPts val="0"/>
              </a:spcAft>
              <a:buClr>
                <a:schemeClr val="dk1"/>
              </a:buClr>
              <a:buSzPts val="2900"/>
              <a:buFont typeface="Times New Roman"/>
              <a:buChar char="•"/>
            </a:pPr>
            <a:r>
              <a:rPr lang="en-US" sz="2000" dirty="0"/>
              <a:t>Traditional course: </a:t>
            </a:r>
            <a:endParaRPr sz="2000" dirty="0"/>
          </a:p>
          <a:p>
            <a:pPr marL="25400" indent="0">
              <a:buNone/>
            </a:pPr>
            <a:r>
              <a:rPr lang="en-US" sz="2000" dirty="0"/>
              <a:t>Student evaluations are being done through IDEA - </a:t>
            </a:r>
            <a:r>
              <a:rPr lang="en-US" sz="2000" u="sng" dirty="0">
                <a:hlinkClick r:id="rId3"/>
              </a:rPr>
              <a:t>https://sites.rowan.edu/academic-affairs/facultycenter/studentevals/</a:t>
            </a:r>
            <a:endParaRPr lang="en-US" sz="2000" dirty="0"/>
          </a:p>
          <a:p>
            <a:pPr marL="25400" indent="0">
              <a:buNone/>
            </a:pPr>
            <a:r>
              <a:rPr lang="en-US" sz="2000" dirty="0"/>
              <a:t>This is monitored by the Faculty Center and Natalie Kautz.</a:t>
            </a:r>
          </a:p>
          <a:p>
            <a:pPr marL="25400" indent="0">
              <a:buNone/>
            </a:pPr>
            <a:r>
              <a:rPr lang="en-US" sz="2000" dirty="0"/>
              <a:t>link is available in Rowan Online courses, but the faculty member must opt in if their department has opted in to use the tool.</a:t>
            </a:r>
          </a:p>
          <a:p>
            <a:pPr marL="0" marR="0" lvl="0" indent="0" algn="l" rtl="0">
              <a:spcBef>
                <a:spcPts val="0"/>
              </a:spcBef>
              <a:spcAft>
                <a:spcPts val="0"/>
              </a:spcAft>
              <a:buNone/>
            </a:pPr>
            <a:endParaRPr sz="2800" b="0" i="0" u="none" strike="noStrike" cap="none" dirty="0">
              <a:solidFill>
                <a:srgbClr val="522602"/>
              </a:solidFill>
              <a:latin typeface="Times New Roman"/>
              <a:ea typeface="Times New Roman"/>
              <a:cs typeface="Times New Roman"/>
              <a:sym typeface="Times New Roman"/>
            </a:endParaRPr>
          </a:p>
          <a:p>
            <a:pPr marL="0" marR="0" lvl="0" indent="0" algn="l" rtl="0">
              <a:spcBef>
                <a:spcPts val="640"/>
              </a:spcBef>
              <a:spcAft>
                <a:spcPts val="0"/>
              </a:spcAft>
              <a:buClr>
                <a:schemeClr val="dk1"/>
              </a:buClr>
              <a:buSzPts val="3200"/>
              <a:buFont typeface="Times New Roman"/>
              <a:buNone/>
            </a:pPr>
            <a:endParaRPr sz="3200" b="0" i="0" u="none" strike="noStrike" cap="none" dirty="0">
              <a:solidFill>
                <a:srgbClr val="522602"/>
              </a:solidFill>
              <a:latin typeface="Times New Roman"/>
              <a:ea typeface="Times New Roman"/>
              <a:cs typeface="Times New Roman"/>
              <a:sym typeface="Times New Roman"/>
            </a:endParaRPr>
          </a:p>
        </p:txBody>
      </p:sp>
      <p:sp>
        <p:nvSpPr>
          <p:cNvPr id="301" name="Google Shape;301;p49"/>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dirty="0">
                <a:solidFill>
                  <a:srgbClr val="522602"/>
                </a:solidFill>
                <a:latin typeface="Times New Roman"/>
                <a:ea typeface="Times New Roman"/>
                <a:cs typeface="Times New Roman"/>
                <a:sym typeface="Times New Roman"/>
              </a:rPr>
              <a:t>Student Evaluations</a:t>
            </a:r>
            <a:endParaRPr sz="4500" b="0" i="0" u="none" strike="noStrike" cap="none" dirty="0">
              <a:solidFill>
                <a:srgbClr val="522602"/>
              </a:solidFill>
              <a:latin typeface="Times New Roman"/>
              <a:ea typeface="Times New Roman"/>
              <a:cs typeface="Times New Roman"/>
              <a:sym typeface="Times New Roman"/>
            </a:endParaRPr>
          </a:p>
        </p:txBody>
      </p:sp>
      <p:sp>
        <p:nvSpPr>
          <p:cNvPr id="302" name="Google Shape;302;p49"/>
          <p:cNvSpPr/>
          <p:nvPr/>
        </p:nvSpPr>
        <p:spPr>
          <a:xfrm>
            <a:off x="6146157" y="1080650"/>
            <a:ext cx="2873268" cy="5143550"/>
          </a:xfrm>
          <a:prstGeom prst="verticalScrol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dirty="0">
                <a:solidFill>
                  <a:schemeClr val="accent2"/>
                </a:solidFill>
                <a:latin typeface="Times New Roman"/>
                <a:ea typeface="Times New Roman"/>
                <a:cs typeface="Times New Roman"/>
                <a:sym typeface="Times New Roman"/>
              </a:rPr>
              <a:t>PURPOSE: Evals provide evidence of quality teaching, support rehiring, and are part of our continuous improvement efforts.</a:t>
            </a:r>
            <a:r>
              <a:rPr lang="en-US" sz="1100" dirty="0">
                <a:solidFill>
                  <a:schemeClr val="accent2"/>
                </a:solidFill>
              </a:rPr>
              <a:t> </a:t>
            </a:r>
            <a:endParaRPr sz="1100" dirty="0">
              <a:solidFill>
                <a:schemeClr val="accent2"/>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2" name="Title 1">
            <a:extLst>
              <a:ext uri="{FF2B5EF4-FFF2-40B4-BE49-F238E27FC236}">
                <a16:creationId xmlns:a16="http://schemas.microsoft.com/office/drawing/2014/main" id="{CC4634C7-75ED-450B-1263-EA22D88AA40B}"/>
              </a:ext>
            </a:extLst>
          </p:cNvPr>
          <p:cNvSpPr>
            <a:spLocks noGrp="1"/>
          </p:cNvSpPr>
          <p:nvPr>
            <p:ph type="ctrTitle"/>
          </p:nvPr>
        </p:nvSpPr>
        <p:spPr>
          <a:xfrm>
            <a:off x="685800" y="2286000"/>
            <a:ext cx="7772400" cy="4221332"/>
          </a:xfrm>
        </p:spPr>
        <p:txBody>
          <a:bodyPr/>
          <a:lstStyle/>
          <a:p>
            <a:pPr algn="ctr"/>
            <a:r>
              <a:rPr lang="en-US" dirty="0"/>
              <a:t>is no longer an initial certification requirement in New Jersey for initial licensure candidates during student teaching. The CED will use the Danielson FFT performance assessment as a replacement and an Impact on Learning Key Assessment during CP2 as a replacement.</a:t>
            </a:r>
            <a:br>
              <a:rPr lang="en-US" dirty="0"/>
            </a:br>
            <a:endParaRPr lang="en-US" dirty="0"/>
          </a:p>
        </p:txBody>
      </p:sp>
      <p:pic>
        <p:nvPicPr>
          <p:cNvPr id="309" name="Google Shape;309;p50"/>
          <p:cNvPicPr preferRelativeResize="0"/>
          <p:nvPr/>
        </p:nvPicPr>
        <p:blipFill rotWithShape="1">
          <a:blip r:embed="rId3">
            <a:alphaModFix/>
          </a:blip>
          <a:srcRect/>
          <a:stretch/>
        </p:blipFill>
        <p:spPr>
          <a:xfrm>
            <a:off x="3377619" y="640581"/>
            <a:ext cx="2566990" cy="838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2"/>
          <p:cNvSpPr txBox="1">
            <a:spLocks noGrp="1"/>
          </p:cNvSpPr>
          <p:nvPr>
            <p:ph type="body" idx="1"/>
          </p:nvPr>
        </p:nvSpPr>
        <p:spPr>
          <a:xfrm>
            <a:off x="304800" y="838200"/>
            <a:ext cx="8610600" cy="4953000"/>
          </a:xfrm>
          <a:prstGeom prst="rect">
            <a:avLst/>
          </a:prstGeom>
          <a:noFill/>
          <a:ln>
            <a:noFill/>
          </a:ln>
        </p:spPr>
        <p:txBody>
          <a:bodyPr spcFirstLastPara="1" wrap="square" lIns="0" tIns="0" rIns="0" bIns="0" anchor="t" anchorCtr="0">
            <a:noAutofit/>
          </a:bodyPr>
          <a:lstStyle/>
          <a:p>
            <a:pPr marL="742950" lvl="1" indent="-285750" algn="l" rtl="0">
              <a:spcBef>
                <a:spcPts val="560"/>
              </a:spcBef>
              <a:spcAft>
                <a:spcPts val="0"/>
              </a:spcAft>
              <a:buClr>
                <a:schemeClr val="dk1"/>
              </a:buClr>
              <a:buSzPts val="2800"/>
              <a:buFont typeface="Times New Roman"/>
              <a:buChar char="–"/>
            </a:pPr>
            <a:r>
              <a:rPr lang="en-US" b="1" u="sng"/>
              <a:t>Regularly update</a:t>
            </a:r>
            <a:r>
              <a:rPr lang="en-US"/>
              <a:t> apps and </a:t>
            </a:r>
            <a:r>
              <a:rPr lang="en-US" sz="2800"/>
              <a:t>software to avoid glitches!</a:t>
            </a:r>
            <a:endParaRPr/>
          </a:p>
          <a:p>
            <a:pPr marL="742950" lvl="1" indent="-285750" algn="l" rtl="0">
              <a:spcBef>
                <a:spcPts val="560"/>
              </a:spcBef>
              <a:spcAft>
                <a:spcPts val="0"/>
              </a:spcAft>
              <a:buClr>
                <a:schemeClr val="dk1"/>
              </a:buClr>
              <a:buSzPts val="2800"/>
              <a:buFont typeface="Times New Roman"/>
              <a:buChar char="–"/>
            </a:pPr>
            <a:r>
              <a:rPr lang="en-US"/>
              <a:t>Look for official Rowan University IT emails regarding ransomware and beware of email scams that appear “almost, but not quite right”</a:t>
            </a:r>
            <a:endParaRPr/>
          </a:p>
          <a:p>
            <a:pPr marL="742950" marR="0" lvl="0" indent="0" algn="l" rtl="0">
              <a:spcBef>
                <a:spcPts val="560"/>
              </a:spcBef>
              <a:spcAft>
                <a:spcPts val="0"/>
              </a:spcAft>
              <a:buNone/>
            </a:pPr>
            <a:endParaRPr/>
          </a:p>
          <a:p>
            <a:pPr marL="742950" marR="0" lvl="0" indent="0" algn="l" rtl="0">
              <a:spcBef>
                <a:spcPts val="560"/>
              </a:spcBef>
              <a:spcAft>
                <a:spcPts val="0"/>
              </a:spcAft>
              <a:buNone/>
            </a:pPr>
            <a:endParaRPr/>
          </a:p>
          <a:p>
            <a:pPr marL="742950" marR="0" lvl="0" indent="0" algn="l" rtl="0">
              <a:spcBef>
                <a:spcPts val="560"/>
              </a:spcBef>
              <a:spcAft>
                <a:spcPts val="0"/>
              </a:spcAft>
              <a:buNone/>
            </a:pPr>
            <a:endParaRPr/>
          </a:p>
          <a:p>
            <a:pPr marL="742950" marR="0" lvl="0" indent="0" algn="l" rtl="0">
              <a:spcBef>
                <a:spcPts val="560"/>
              </a:spcBef>
              <a:spcAft>
                <a:spcPts val="0"/>
              </a:spcAft>
              <a:buNone/>
            </a:pPr>
            <a:r>
              <a:rPr lang="en-US"/>
              <a:t>In James Hall...</a:t>
            </a:r>
            <a:endParaRPr/>
          </a:p>
          <a:p>
            <a:pPr marL="2457450" marR="0" lvl="2" indent="-254000" algn="l" rtl="0">
              <a:spcBef>
                <a:spcPts val="560"/>
              </a:spcBef>
              <a:spcAft>
                <a:spcPts val="0"/>
              </a:spcAft>
              <a:buClr>
                <a:schemeClr val="dk1"/>
              </a:buClr>
              <a:buSzPts val="2800"/>
              <a:buFont typeface="Times New Roman"/>
              <a:buChar char="•"/>
            </a:pPr>
            <a:r>
              <a:rPr lang="en-US" sz="2800" b="0" i="0" u="none" strike="noStrike" cap="none">
                <a:solidFill>
                  <a:schemeClr val="dk1"/>
                </a:solidFill>
                <a:latin typeface="Times New Roman"/>
                <a:ea typeface="Times New Roman"/>
                <a:cs typeface="Times New Roman"/>
                <a:sym typeface="Times New Roman"/>
              </a:rPr>
              <a:t>Open </a:t>
            </a:r>
            <a:r>
              <a:rPr lang="en-US" sz="2800"/>
              <a:t>Computer </a:t>
            </a:r>
            <a:r>
              <a:rPr lang="en-US" sz="2800" b="0" i="0" u="none" strike="noStrike" cap="none">
                <a:solidFill>
                  <a:schemeClr val="dk1"/>
                </a:solidFill>
                <a:latin typeface="Times New Roman"/>
                <a:ea typeface="Times New Roman"/>
                <a:cs typeface="Times New Roman"/>
                <a:sym typeface="Times New Roman"/>
              </a:rPr>
              <a:t>Lab (Room 1141)</a:t>
            </a:r>
            <a:endParaRPr sz="2800" b="0" i="0" u="none" strike="noStrike" cap="none">
              <a:solidFill>
                <a:schemeClr val="dk1"/>
              </a:solidFill>
              <a:latin typeface="Times New Roman"/>
              <a:ea typeface="Times New Roman"/>
              <a:cs typeface="Times New Roman"/>
              <a:sym typeface="Times New Roman"/>
            </a:endParaRPr>
          </a:p>
          <a:p>
            <a:pPr marL="2457450" marR="0" lvl="2" indent="-254000" algn="l" rtl="0">
              <a:spcBef>
                <a:spcPts val="560"/>
              </a:spcBef>
              <a:spcAft>
                <a:spcPts val="0"/>
              </a:spcAft>
              <a:buClr>
                <a:schemeClr val="dk1"/>
              </a:buClr>
              <a:buSzPts val="2800"/>
              <a:buFont typeface="Times New Roman"/>
              <a:buChar char="•"/>
            </a:pPr>
            <a:r>
              <a:rPr lang="en-US" sz="2800"/>
              <a:t>Distance Learning</a:t>
            </a:r>
            <a:r>
              <a:rPr lang="en-US" sz="2800" b="0" i="0" u="none" strike="noStrike" cap="none">
                <a:solidFill>
                  <a:schemeClr val="dk1"/>
                </a:solidFill>
                <a:latin typeface="Times New Roman"/>
                <a:ea typeface="Times New Roman"/>
                <a:cs typeface="Times New Roman"/>
                <a:sym typeface="Times New Roman"/>
              </a:rPr>
              <a:t> </a:t>
            </a:r>
            <a:r>
              <a:rPr lang="en-US" sz="2800"/>
              <a:t>L</a:t>
            </a:r>
            <a:r>
              <a:rPr lang="en-US" sz="2800" b="0" i="0" u="none" strike="noStrike" cap="none">
                <a:solidFill>
                  <a:schemeClr val="dk1"/>
                </a:solidFill>
                <a:latin typeface="Times New Roman"/>
                <a:ea typeface="Times New Roman"/>
                <a:cs typeface="Times New Roman"/>
                <a:sym typeface="Times New Roman"/>
              </a:rPr>
              <a:t>ab</a:t>
            </a:r>
            <a:r>
              <a:rPr lang="en-US" sz="2800"/>
              <a:t> (Room 2093)</a:t>
            </a:r>
            <a:endParaRPr sz="2800" b="0" i="0" u="none" strike="noStrike" cap="none">
              <a:solidFill>
                <a:schemeClr val="dk1"/>
              </a:solidFill>
              <a:latin typeface="Times New Roman"/>
              <a:ea typeface="Times New Roman"/>
              <a:cs typeface="Times New Roman"/>
              <a:sym typeface="Times New Roman"/>
            </a:endParaRPr>
          </a:p>
          <a:p>
            <a:pPr marL="2457450" marR="0" lvl="2" indent="-254000" algn="l" rtl="0">
              <a:spcBef>
                <a:spcPts val="560"/>
              </a:spcBef>
              <a:spcAft>
                <a:spcPts val="0"/>
              </a:spcAft>
              <a:buClr>
                <a:schemeClr val="dk1"/>
              </a:buClr>
              <a:buSzPts val="2800"/>
              <a:buFont typeface="Times New Roman"/>
              <a:buChar char="•"/>
            </a:pPr>
            <a:r>
              <a:rPr lang="en-US" sz="2800" b="0" i="0" u="none" strike="noStrike" cap="none">
                <a:solidFill>
                  <a:schemeClr val="dk1"/>
                </a:solidFill>
                <a:latin typeface="Times New Roman"/>
                <a:ea typeface="Times New Roman"/>
                <a:cs typeface="Times New Roman"/>
                <a:sym typeface="Times New Roman"/>
              </a:rPr>
              <a:t>Card Swipe System</a:t>
            </a:r>
            <a:endParaRPr sz="2800" b="0" i="0" u="none" strike="noStrike" cap="none">
              <a:solidFill>
                <a:schemeClr val="dk1"/>
              </a:solidFill>
              <a:latin typeface="Times New Roman"/>
              <a:ea typeface="Times New Roman"/>
              <a:cs typeface="Times New Roman"/>
              <a:sym typeface="Times New Roman"/>
            </a:endParaRPr>
          </a:p>
          <a:p>
            <a:pPr marL="742950" marR="0" lvl="0" indent="0" algn="l" rtl="0">
              <a:spcBef>
                <a:spcPts val="560"/>
              </a:spcBef>
              <a:spcAft>
                <a:spcPts val="0"/>
              </a:spcAft>
              <a:buNone/>
            </a:pPr>
            <a:endParaRPr/>
          </a:p>
          <a:p>
            <a:pPr marL="742950" marR="0" lvl="1" indent="-107950" algn="l" rtl="0">
              <a:spcBef>
                <a:spcPts val="560"/>
              </a:spcBef>
              <a:spcAft>
                <a:spcPts val="0"/>
              </a:spcAft>
              <a:buClr>
                <a:schemeClr val="dk1"/>
              </a:buClr>
              <a:buSzPts val="2800"/>
              <a:buFont typeface="Times New Roman"/>
              <a:buNone/>
            </a:pPr>
            <a:endParaRPr sz="2800" b="0" i="0" u="none" strike="noStrike" cap="none">
              <a:solidFill>
                <a:schemeClr val="dk1"/>
              </a:solidFill>
              <a:latin typeface="Times New Roman"/>
              <a:ea typeface="Times New Roman"/>
              <a:cs typeface="Times New Roman"/>
              <a:sym typeface="Times New Roman"/>
            </a:endParaRPr>
          </a:p>
          <a:p>
            <a:pPr marL="457200" marR="0" lvl="1" indent="0" algn="l" rtl="0">
              <a:spcBef>
                <a:spcPts val="560"/>
              </a:spcBef>
              <a:spcAft>
                <a:spcPts val="0"/>
              </a:spcAft>
              <a:buClr>
                <a:schemeClr val="dk1"/>
              </a:buClr>
              <a:buSzPts val="2800"/>
              <a:buFont typeface="Times New Roman"/>
              <a:buNone/>
            </a:pPr>
            <a:endParaRPr sz="2800" b="0" i="0" u="none" strike="noStrike" cap="none">
              <a:solidFill>
                <a:schemeClr val="dk1"/>
              </a:solidFill>
              <a:latin typeface="Times New Roman"/>
              <a:ea typeface="Times New Roman"/>
              <a:cs typeface="Times New Roman"/>
              <a:sym typeface="Times New Roman"/>
            </a:endParaRPr>
          </a:p>
        </p:txBody>
      </p:sp>
      <p:sp>
        <p:nvSpPr>
          <p:cNvPr id="322" name="Google Shape;322;p52"/>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a:solidFill>
                  <a:srgbClr val="522602"/>
                </a:solidFill>
                <a:latin typeface="Times New Roman"/>
                <a:ea typeface="Times New Roman"/>
                <a:cs typeface="Times New Roman"/>
                <a:sym typeface="Times New Roman"/>
              </a:rPr>
              <a:t>Technology</a:t>
            </a:r>
            <a:endParaRPr/>
          </a:p>
        </p:txBody>
      </p:sp>
      <p:pic>
        <p:nvPicPr>
          <p:cNvPr id="323" name="Google Shape;323;p52"/>
          <p:cNvPicPr preferRelativeResize="0"/>
          <p:nvPr/>
        </p:nvPicPr>
        <p:blipFill>
          <a:blip r:embed="rId3">
            <a:alphaModFix/>
          </a:blip>
          <a:stretch>
            <a:fillRect/>
          </a:stretch>
        </p:blipFill>
        <p:spPr>
          <a:xfrm>
            <a:off x="2867900" y="2801975"/>
            <a:ext cx="3345850" cy="149985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3"/>
          <p:cNvSpPr txBox="1">
            <a:spLocks noGrp="1"/>
          </p:cNvSpPr>
          <p:nvPr>
            <p:ph type="body" idx="1"/>
          </p:nvPr>
        </p:nvSpPr>
        <p:spPr>
          <a:xfrm>
            <a:off x="304800" y="1066800"/>
            <a:ext cx="8610600" cy="4724400"/>
          </a:xfrm>
          <a:prstGeom prst="rect">
            <a:avLst/>
          </a:prstGeom>
          <a:noFill/>
          <a:ln>
            <a:noFill/>
          </a:ln>
        </p:spPr>
        <p:txBody>
          <a:bodyPr spcFirstLastPara="1" wrap="square" lIns="0" tIns="0" rIns="0" bIns="0" anchor="t" anchorCtr="0">
            <a:noAutofit/>
          </a:bodyPr>
          <a:lstStyle/>
          <a:p>
            <a:pPr marL="457200" marR="0" lvl="1" indent="0" algn="ctr" rtl="0">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Rowan Information Resources and Technology</a:t>
            </a:r>
            <a:endParaRPr/>
          </a:p>
          <a:p>
            <a:pPr marL="457200" marR="0" lvl="1" indent="0" algn="ctr" rtl="0">
              <a:spcBef>
                <a:spcPts val="560"/>
              </a:spcBef>
              <a:spcAft>
                <a:spcPts val="0"/>
              </a:spcAft>
              <a:buClr>
                <a:schemeClr val="dk1"/>
              </a:buClr>
              <a:buSzPts val="2800"/>
              <a:buFont typeface="Times New Roman"/>
              <a:buNone/>
            </a:pPr>
            <a:r>
              <a:rPr lang="en-US" sz="2800" b="0" i="0" u="sng" strike="noStrike" cap="none">
                <a:solidFill>
                  <a:schemeClr val="hlink"/>
                </a:solidFill>
                <a:latin typeface="Times New Roman"/>
                <a:ea typeface="Times New Roman"/>
                <a:cs typeface="Times New Roman"/>
                <a:sym typeface="Times New Roman"/>
                <a:hlinkClick r:id="rId3"/>
              </a:rPr>
              <a:t>support@rowan.edu</a:t>
            </a:r>
            <a:endParaRPr sz="2800" b="0" i="0" u="none" strike="noStrike" cap="none">
              <a:solidFill>
                <a:schemeClr val="dk1"/>
              </a:solidFill>
              <a:latin typeface="Times New Roman"/>
              <a:ea typeface="Times New Roman"/>
              <a:cs typeface="Times New Roman"/>
              <a:sym typeface="Times New Roman"/>
            </a:endParaRPr>
          </a:p>
          <a:p>
            <a:pPr marL="457200" marR="0" lvl="1" indent="0" algn="ctr" rtl="0">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 856-256-4400</a:t>
            </a:r>
            <a:endParaRPr/>
          </a:p>
          <a:p>
            <a:pPr marL="457200" marR="0" lvl="1" indent="0" algn="ctr" rtl="0">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Request Support button</a:t>
            </a:r>
            <a:endParaRPr/>
          </a:p>
          <a:p>
            <a:pPr marL="457200" marR="0" lvl="1" indent="0" algn="ctr" rtl="0">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Support Center in Memorial Hall</a:t>
            </a:r>
            <a:endParaRPr/>
          </a:p>
        </p:txBody>
      </p:sp>
      <p:sp>
        <p:nvSpPr>
          <p:cNvPr id="329" name="Google Shape;329;p53"/>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a:solidFill>
                  <a:srgbClr val="522602"/>
                </a:solidFill>
                <a:latin typeface="Times New Roman"/>
                <a:ea typeface="Times New Roman"/>
                <a:cs typeface="Times New Roman"/>
                <a:sym typeface="Times New Roman"/>
              </a:rPr>
              <a:t>Technology Support</a:t>
            </a:r>
            <a:endParaRPr/>
          </a:p>
        </p:txBody>
      </p:sp>
      <p:pic>
        <p:nvPicPr>
          <p:cNvPr id="330" name="Google Shape;330;p53"/>
          <p:cNvPicPr preferRelativeResize="0"/>
          <p:nvPr/>
        </p:nvPicPr>
        <p:blipFill rotWithShape="1">
          <a:blip r:embed="rId4">
            <a:alphaModFix/>
          </a:blip>
          <a:srcRect/>
          <a:stretch/>
        </p:blipFill>
        <p:spPr>
          <a:xfrm>
            <a:off x="4287553" y="3657600"/>
            <a:ext cx="3616573" cy="2660650"/>
          </a:xfrm>
          <a:prstGeom prst="rect">
            <a:avLst/>
          </a:prstGeom>
          <a:noFill/>
          <a:ln>
            <a:noFill/>
          </a:ln>
        </p:spPr>
      </p:pic>
      <p:cxnSp>
        <p:nvCxnSpPr>
          <p:cNvPr id="331" name="Google Shape;331;p53"/>
          <p:cNvCxnSpPr/>
          <p:nvPr/>
        </p:nvCxnSpPr>
        <p:spPr>
          <a:xfrm rot="10800000" flipH="1">
            <a:off x="2501756" y="4485918"/>
            <a:ext cx="4127644" cy="435593"/>
          </a:xfrm>
          <a:prstGeom prst="straightConnector1">
            <a:avLst/>
          </a:prstGeom>
          <a:noFill/>
          <a:ln w="57150" cap="flat" cmpd="sng">
            <a:solidFill>
              <a:srgbClr val="301103"/>
            </a:solidFill>
            <a:prstDash val="solid"/>
            <a:round/>
            <a:headEnd type="none" w="sm" len="sm"/>
            <a:tailEnd type="none" w="sm" len="sm"/>
          </a:ln>
        </p:spPr>
      </p:cxnSp>
      <p:sp>
        <p:nvSpPr>
          <p:cNvPr id="332" name="Google Shape;332;p53"/>
          <p:cNvSpPr txBox="1"/>
          <p:nvPr/>
        </p:nvSpPr>
        <p:spPr>
          <a:xfrm>
            <a:off x="1352753" y="4466040"/>
            <a:ext cx="164350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CLICK HERE</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65813-9668-4D83-AA7D-C68D55D654A6}"/>
              </a:ext>
            </a:extLst>
          </p:cNvPr>
          <p:cNvSpPr>
            <a:spLocks noGrp="1"/>
          </p:cNvSpPr>
          <p:nvPr>
            <p:ph type="title"/>
          </p:nvPr>
        </p:nvSpPr>
        <p:spPr/>
        <p:txBody>
          <a:bodyPr/>
          <a:lstStyle/>
          <a:p>
            <a:pPr algn="ctr"/>
            <a:r>
              <a:rPr lang="en-US" sz="2800" dirty="0"/>
              <a:t>Steps/Thoughts  to Ensure Your Success and Effectiveness</a:t>
            </a:r>
          </a:p>
        </p:txBody>
      </p:sp>
      <p:sp>
        <p:nvSpPr>
          <p:cNvPr id="3" name="Text Placeholder 2">
            <a:extLst>
              <a:ext uri="{FF2B5EF4-FFF2-40B4-BE49-F238E27FC236}">
                <a16:creationId xmlns:a16="http://schemas.microsoft.com/office/drawing/2014/main" id="{5D4B4400-E55C-4192-B10F-98976BFE62AA}"/>
              </a:ext>
            </a:extLst>
          </p:cNvPr>
          <p:cNvSpPr>
            <a:spLocks noGrp="1"/>
          </p:cNvSpPr>
          <p:nvPr>
            <p:ph type="body" idx="1"/>
          </p:nvPr>
        </p:nvSpPr>
        <p:spPr>
          <a:xfrm>
            <a:off x="304800" y="990600"/>
            <a:ext cx="8610600" cy="5638800"/>
          </a:xfrm>
        </p:spPr>
        <p:txBody>
          <a:bodyPr/>
          <a:lstStyle/>
          <a:p>
            <a:r>
              <a:rPr lang="en-US" sz="2400" dirty="0"/>
              <a:t>Establish and consistently adhere to specific expectations regarding technology use, late assignments, class procedures.</a:t>
            </a:r>
          </a:p>
          <a:p>
            <a:r>
              <a:rPr lang="en-US" sz="2400" dirty="0"/>
              <a:t>Treat students like the adults they are – with dignity and respect.</a:t>
            </a:r>
          </a:p>
          <a:p>
            <a:r>
              <a:rPr lang="en-US" sz="2400" dirty="0"/>
              <a:t>The preparation you put into your class session will be reflected in the effectiveness, efficiency, efficacy, and comfort you are able to exhibit during class.</a:t>
            </a:r>
          </a:p>
          <a:p>
            <a:r>
              <a:rPr lang="en-US" sz="2400" dirty="0"/>
              <a:t>The students will take your course as seriously as they perceive you do.</a:t>
            </a:r>
          </a:p>
          <a:p>
            <a:r>
              <a:rPr lang="en-US" sz="2400" dirty="0"/>
              <a:t>All students can learn – not necessarily in the same way, at the same rate, at the same time.</a:t>
            </a:r>
          </a:p>
          <a:p>
            <a:r>
              <a:rPr lang="en-US" sz="2400" dirty="0"/>
              <a:t>Students come to your class with a history that impacts their learning.</a:t>
            </a:r>
          </a:p>
        </p:txBody>
      </p:sp>
    </p:spTree>
    <p:extLst>
      <p:ext uri="{BB962C8B-B14F-4D97-AF65-F5344CB8AC3E}">
        <p14:creationId xmlns:p14="http://schemas.microsoft.com/office/powerpoint/2010/main" val="1724683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6"/>
          <p:cNvSpPr txBox="1">
            <a:spLocks noGrp="1"/>
          </p:cNvSpPr>
          <p:nvPr>
            <p:ph type="title"/>
          </p:nvPr>
        </p:nvSpPr>
        <p:spPr>
          <a:xfrm>
            <a:off x="304800" y="228600"/>
            <a:ext cx="8610600" cy="60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Impact of COVID-19 on University Students</a:t>
            </a:r>
            <a:endParaRPr/>
          </a:p>
        </p:txBody>
      </p:sp>
      <p:sp>
        <p:nvSpPr>
          <p:cNvPr id="352" name="Google Shape;352;p56"/>
          <p:cNvSpPr txBox="1">
            <a:spLocks noGrp="1"/>
          </p:cNvSpPr>
          <p:nvPr>
            <p:ph type="body" idx="1"/>
          </p:nvPr>
        </p:nvSpPr>
        <p:spPr>
          <a:xfrm>
            <a:off x="304800" y="990600"/>
            <a:ext cx="8610600" cy="4724400"/>
          </a:xfrm>
          <a:prstGeom prst="rect">
            <a:avLst/>
          </a:prstGeom>
        </p:spPr>
        <p:txBody>
          <a:bodyPr spcFirstLastPara="1" wrap="square" lIns="0" tIns="0" rIns="0" bIns="0" anchor="t" anchorCtr="0">
            <a:noAutofit/>
          </a:bodyPr>
          <a:lstStyle/>
          <a:p>
            <a:pPr marL="0" lvl="0" indent="0" algn="l" rtl="0">
              <a:spcBef>
                <a:spcPts val="640"/>
              </a:spcBef>
              <a:spcAft>
                <a:spcPts val="0"/>
              </a:spcAft>
              <a:buNone/>
            </a:pPr>
            <a:endParaRPr/>
          </a:p>
        </p:txBody>
      </p:sp>
      <p:pic>
        <p:nvPicPr>
          <p:cNvPr id="353" name="Google Shape;353;p56"/>
          <p:cNvPicPr preferRelativeResize="0"/>
          <p:nvPr/>
        </p:nvPicPr>
        <p:blipFill>
          <a:blip r:embed="rId3">
            <a:alphaModFix/>
          </a:blip>
          <a:stretch>
            <a:fillRect/>
          </a:stretch>
        </p:blipFill>
        <p:spPr>
          <a:xfrm>
            <a:off x="304800" y="747475"/>
            <a:ext cx="8610600" cy="4967526"/>
          </a:xfrm>
          <a:prstGeom prst="rect">
            <a:avLst/>
          </a:prstGeom>
          <a:noFill/>
          <a:ln>
            <a:noFill/>
          </a:ln>
        </p:spPr>
      </p:pic>
      <p:sp>
        <p:nvSpPr>
          <p:cNvPr id="354" name="Google Shape;354;p56"/>
          <p:cNvSpPr txBox="1"/>
          <p:nvPr/>
        </p:nvSpPr>
        <p:spPr>
          <a:xfrm>
            <a:off x="3288850" y="5715000"/>
            <a:ext cx="4391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Source: Hartman, H. (2021). Impacts of COVID-19 on college students.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body" idx="1"/>
          </p:nvPr>
        </p:nvSpPr>
        <p:spPr>
          <a:xfrm>
            <a:off x="699247" y="1447801"/>
            <a:ext cx="7861429" cy="467836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3200"/>
              <a:buFont typeface="Times New Roman"/>
              <a:buNone/>
            </a:pPr>
            <a:r>
              <a:rPr lang="en-US" sz="3200" b="0" i="0" u="none" strike="noStrike" cap="none" dirty="0">
                <a:solidFill>
                  <a:schemeClr val="dk1"/>
                </a:solidFill>
                <a:latin typeface="Times New Roman"/>
                <a:ea typeface="Times New Roman"/>
                <a:cs typeface="Times New Roman"/>
                <a:sym typeface="Times New Roman"/>
              </a:rPr>
              <a:t>Vision</a:t>
            </a:r>
            <a:endParaRPr dirty="0"/>
          </a:p>
          <a:p>
            <a:pPr marL="742950" marR="0" lvl="1" indent="-285750" algn="l" rtl="0">
              <a:spcBef>
                <a:spcPts val="520"/>
              </a:spcBef>
              <a:spcAft>
                <a:spcPts val="0"/>
              </a:spcAft>
              <a:buClr>
                <a:schemeClr val="dk1"/>
              </a:buClr>
              <a:buSzPts val="2600"/>
              <a:buFont typeface="Noto Sans Symbols"/>
              <a:buChar char="❖"/>
            </a:pPr>
            <a:r>
              <a:rPr lang="en-US" sz="2600" b="0" i="0" u="none" strike="noStrike" cap="none" dirty="0">
                <a:solidFill>
                  <a:schemeClr val="dk1"/>
                </a:solidFill>
                <a:latin typeface="Times New Roman"/>
                <a:ea typeface="Times New Roman"/>
                <a:cs typeface="Times New Roman"/>
                <a:sym typeface="Times New Roman"/>
              </a:rPr>
              <a:t>The College of Education will be a leading force in preparing and supporting reflective practitioners who use education to transform our global society</a:t>
            </a:r>
            <a:endParaRPr sz="2600" b="1" i="0" u="none" strike="noStrike" cap="none" dirty="0">
              <a:solidFill>
                <a:schemeClr val="dk1"/>
              </a:solidFill>
              <a:latin typeface="Times New Roman"/>
              <a:ea typeface="Times New Roman"/>
              <a:cs typeface="Times New Roman"/>
              <a:sym typeface="Times New Roman"/>
            </a:endParaRPr>
          </a:p>
          <a:p>
            <a:pPr marL="742950" marR="0" lvl="1" indent="-285750" algn="l" rtl="0">
              <a:spcBef>
                <a:spcPts val="520"/>
              </a:spcBef>
              <a:spcAft>
                <a:spcPts val="0"/>
              </a:spcAft>
              <a:buClr>
                <a:schemeClr val="dk1"/>
              </a:buClr>
              <a:buSzPts val="2600"/>
              <a:buFont typeface="Noto Sans Symbols"/>
              <a:buChar char="❖"/>
            </a:pPr>
            <a:endParaRPr lang="en-US" sz="2600" b="1" i="1" u="none" strike="noStrike" cap="none" dirty="0">
              <a:solidFill>
                <a:schemeClr val="dk1"/>
              </a:solidFill>
              <a:latin typeface="Times New Roman"/>
              <a:ea typeface="Times New Roman"/>
              <a:cs typeface="Times New Roman"/>
              <a:sym typeface="Times New Roman"/>
            </a:endParaRPr>
          </a:p>
          <a:p>
            <a:pPr marL="742950" marR="0" lvl="1" indent="-285750" algn="l" rtl="0">
              <a:spcBef>
                <a:spcPts val="520"/>
              </a:spcBef>
              <a:spcAft>
                <a:spcPts val="0"/>
              </a:spcAft>
              <a:buClr>
                <a:schemeClr val="dk1"/>
              </a:buClr>
              <a:buSzPts val="2600"/>
              <a:buFont typeface="Noto Sans Symbols"/>
              <a:buChar char="❖"/>
            </a:pPr>
            <a:endParaRPr lang="en-US" sz="2600" b="1" i="1" dirty="0"/>
          </a:p>
          <a:p>
            <a:pPr marL="742950" marR="0" lvl="1" indent="-285750" algn="l" rtl="0">
              <a:spcBef>
                <a:spcPts val="520"/>
              </a:spcBef>
              <a:spcAft>
                <a:spcPts val="0"/>
              </a:spcAft>
              <a:buClr>
                <a:schemeClr val="dk1"/>
              </a:buClr>
              <a:buSzPts val="2600"/>
              <a:buFont typeface="Noto Sans Symbols"/>
              <a:buChar char="❖"/>
            </a:pPr>
            <a:r>
              <a:rPr lang="en-US" sz="2600" b="1" i="1" u="none" strike="noStrike" cap="none" dirty="0">
                <a:solidFill>
                  <a:schemeClr val="dk1"/>
                </a:solidFill>
                <a:latin typeface="Times New Roman"/>
                <a:ea typeface="Times New Roman"/>
                <a:cs typeface="Times New Roman"/>
                <a:sym typeface="Times New Roman"/>
              </a:rPr>
              <a:t>Access, Success, and Equity…                                   	Turning Research Into Practice</a:t>
            </a:r>
            <a:endParaRPr dirty="0"/>
          </a:p>
          <a:p>
            <a:pPr marL="0" marR="0" lvl="0" indent="0" algn="l" rtl="0">
              <a:spcBef>
                <a:spcPts val="640"/>
              </a:spcBef>
              <a:spcAft>
                <a:spcPts val="0"/>
              </a:spcAft>
              <a:buClr>
                <a:schemeClr val="dk1"/>
              </a:buClr>
              <a:buSzPts val="3200"/>
              <a:buFont typeface="Times New Roman"/>
              <a:buNone/>
            </a:pPr>
            <a:r>
              <a:rPr lang="en-US" sz="3200" b="0" i="0" u="none" strike="noStrike" cap="none" dirty="0">
                <a:solidFill>
                  <a:schemeClr val="dk1"/>
                </a:solidFill>
                <a:latin typeface="Times New Roman"/>
                <a:ea typeface="Times New Roman"/>
                <a:cs typeface="Times New Roman"/>
                <a:sym typeface="Times New Roman"/>
              </a:rPr>
              <a:t>				</a:t>
            </a:r>
            <a:endParaRPr dirty="0"/>
          </a:p>
        </p:txBody>
      </p:sp>
      <p:sp>
        <p:nvSpPr>
          <p:cNvPr id="94" name="Google Shape;94;p17"/>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a:solidFill>
                  <a:srgbClr val="522602"/>
                </a:solidFill>
                <a:latin typeface="Times New Roman"/>
                <a:ea typeface="Times New Roman"/>
                <a:cs typeface="Times New Roman"/>
                <a:sym typeface="Times New Roman"/>
              </a:rPr>
              <a:t>CED Vision and Tagline</a:t>
            </a:r>
            <a:endParaRPr/>
          </a:p>
        </p:txBody>
      </p:sp>
      <p:pic>
        <p:nvPicPr>
          <p:cNvPr id="95" name="Google Shape;95;p17"/>
          <p:cNvPicPr preferRelativeResize="0"/>
          <p:nvPr/>
        </p:nvPicPr>
        <p:blipFill rotWithShape="1">
          <a:blip r:embed="rId5">
            <a:alphaModFix/>
          </a:blip>
          <a:srcRect/>
          <a:stretch/>
        </p:blipFill>
        <p:spPr>
          <a:xfrm>
            <a:off x="6477000" y="3581400"/>
            <a:ext cx="2274277" cy="2274277"/>
          </a:xfrm>
          <a:prstGeom prst="rect">
            <a:avLst/>
          </a:prstGeom>
          <a:noFill/>
          <a:ln>
            <a:noFill/>
          </a:ln>
        </p:spPr>
      </p:pic>
      <p:pic>
        <p:nvPicPr>
          <p:cNvPr id="3" name="Audio 2">
            <a:hlinkClick r:id="" action="ppaction://media"/>
            <a:extLst>
              <a:ext uri="{FF2B5EF4-FFF2-40B4-BE49-F238E27FC236}">
                <a16:creationId xmlns:a16="http://schemas.microsoft.com/office/drawing/2014/main" id="{6E5C7433-9F2D-E626-9A1A-856187D0ACF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1476"/>
    </mc:Choice>
    <mc:Fallback>
      <p:transition spd="slow" advTm="51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7"/>
          <p:cNvSpPr txBox="1">
            <a:spLocks noGrp="1"/>
          </p:cNvSpPr>
          <p:nvPr>
            <p:ph type="title"/>
          </p:nvPr>
        </p:nvSpPr>
        <p:spPr>
          <a:xfrm>
            <a:off x="304800" y="228600"/>
            <a:ext cx="8610600" cy="60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4500" b="1"/>
              <a:t>Rowan THRIVE</a:t>
            </a:r>
            <a:endParaRPr sz="4500" b="1"/>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60" name="Google Shape;360;p57"/>
          <p:cNvSpPr txBox="1">
            <a:spLocks noGrp="1"/>
          </p:cNvSpPr>
          <p:nvPr>
            <p:ph type="body" idx="1"/>
          </p:nvPr>
        </p:nvSpPr>
        <p:spPr>
          <a:xfrm>
            <a:off x="304800" y="990600"/>
            <a:ext cx="8610600" cy="4724400"/>
          </a:xfrm>
          <a:prstGeom prst="rect">
            <a:avLst/>
          </a:prstGeom>
        </p:spPr>
        <p:txBody>
          <a:bodyPr spcFirstLastPara="1" wrap="square" lIns="0" tIns="0" rIns="0" bIns="0" anchor="t" anchorCtr="0">
            <a:noAutofit/>
          </a:bodyPr>
          <a:lstStyle/>
          <a:p>
            <a:pPr marL="0" lvl="0" indent="0" algn="l" rtl="0">
              <a:spcBef>
                <a:spcPts val="640"/>
              </a:spcBef>
              <a:spcAft>
                <a:spcPts val="0"/>
              </a:spcAft>
              <a:buNone/>
            </a:pPr>
            <a:endParaRPr/>
          </a:p>
          <a:p>
            <a:pPr marL="0" lvl="0" indent="0" algn="l" rtl="0">
              <a:spcBef>
                <a:spcPts val="640"/>
              </a:spcBef>
              <a:spcAft>
                <a:spcPts val="0"/>
              </a:spcAft>
              <a:buNone/>
            </a:pPr>
            <a:r>
              <a:rPr lang="en-US"/>
              <a:t>Six elements:</a:t>
            </a:r>
            <a:endParaRPr/>
          </a:p>
          <a:p>
            <a:pPr marL="457200" lvl="0" indent="-431800" algn="l" rtl="0">
              <a:spcBef>
                <a:spcPts val="640"/>
              </a:spcBef>
              <a:spcAft>
                <a:spcPts val="0"/>
              </a:spcAft>
              <a:buSzPts val="3200"/>
              <a:buAutoNum type="arabicPeriod"/>
            </a:pPr>
            <a:r>
              <a:rPr lang="en-US"/>
              <a:t>Social</a:t>
            </a:r>
            <a:endParaRPr/>
          </a:p>
          <a:p>
            <a:pPr marL="457200" lvl="0" indent="-431800" algn="l" rtl="0">
              <a:spcBef>
                <a:spcPts val="0"/>
              </a:spcBef>
              <a:spcAft>
                <a:spcPts val="0"/>
              </a:spcAft>
              <a:buSzPts val="3200"/>
              <a:buAutoNum type="arabicPeriod"/>
            </a:pPr>
            <a:r>
              <a:rPr lang="en-US"/>
              <a:t>Emotional</a:t>
            </a:r>
            <a:endParaRPr/>
          </a:p>
          <a:p>
            <a:pPr marL="457200" lvl="0" indent="-431800" algn="l" rtl="0">
              <a:spcBef>
                <a:spcPts val="0"/>
              </a:spcBef>
              <a:spcAft>
                <a:spcPts val="0"/>
              </a:spcAft>
              <a:buSzPts val="3200"/>
              <a:buAutoNum type="arabicPeriod"/>
            </a:pPr>
            <a:r>
              <a:rPr lang="en-US"/>
              <a:t>Physical</a:t>
            </a:r>
            <a:endParaRPr/>
          </a:p>
          <a:p>
            <a:pPr marL="457200" lvl="0" indent="-431800" algn="l" rtl="0">
              <a:spcBef>
                <a:spcPts val="0"/>
              </a:spcBef>
              <a:spcAft>
                <a:spcPts val="0"/>
              </a:spcAft>
              <a:buSzPts val="3200"/>
              <a:buAutoNum type="arabicPeriod"/>
            </a:pPr>
            <a:r>
              <a:rPr lang="en-US"/>
              <a:t>Community</a:t>
            </a:r>
            <a:endParaRPr/>
          </a:p>
          <a:p>
            <a:pPr marL="457200" lvl="0" indent="-431800" algn="l" rtl="0">
              <a:spcBef>
                <a:spcPts val="0"/>
              </a:spcBef>
              <a:spcAft>
                <a:spcPts val="0"/>
              </a:spcAft>
              <a:buSzPts val="3200"/>
              <a:buAutoNum type="arabicPeriod"/>
            </a:pPr>
            <a:r>
              <a:rPr lang="en-US"/>
              <a:t>Purpose</a:t>
            </a:r>
            <a:endParaRPr/>
          </a:p>
          <a:p>
            <a:pPr marL="457200" lvl="0" indent="-431800" algn="l" rtl="0">
              <a:spcBef>
                <a:spcPts val="0"/>
              </a:spcBef>
              <a:spcAft>
                <a:spcPts val="0"/>
              </a:spcAft>
              <a:buSzPts val="3200"/>
              <a:buAutoNum type="arabicPeriod"/>
            </a:pPr>
            <a:r>
              <a:rPr lang="en-US"/>
              <a:t>Financial</a:t>
            </a:r>
            <a:endParaRPr/>
          </a:p>
        </p:txBody>
      </p:sp>
      <p:sp>
        <p:nvSpPr>
          <p:cNvPr id="361" name="Google Shape;361;p57"/>
          <p:cNvSpPr/>
          <p:nvPr/>
        </p:nvSpPr>
        <p:spPr>
          <a:xfrm>
            <a:off x="4031675" y="1745675"/>
            <a:ext cx="4239600" cy="3491400"/>
          </a:xfrm>
          <a:prstGeom prst="horizontalScrol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300" i="1">
                <a:solidFill>
                  <a:schemeClr val="lt1"/>
                </a:solidFill>
              </a:rPr>
              <a:t>Consider incorporating the </a:t>
            </a:r>
            <a:r>
              <a:rPr lang="en-US" sz="2300">
                <a:solidFill>
                  <a:schemeClr val="lt1"/>
                </a:solidFill>
              </a:rPr>
              <a:t>THRIVE</a:t>
            </a:r>
            <a:r>
              <a:rPr lang="en-US" sz="2300" i="1">
                <a:solidFill>
                  <a:schemeClr val="lt1"/>
                </a:solidFill>
              </a:rPr>
              <a:t> elements into your course activities across the semester!</a:t>
            </a:r>
            <a:endParaRPr sz="2300" i="1">
              <a:solidFill>
                <a:schemeClr val="lt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8"/>
          <p:cNvSpPr txBox="1">
            <a:spLocks noGrp="1"/>
          </p:cNvSpPr>
          <p:nvPr>
            <p:ph type="title"/>
          </p:nvPr>
        </p:nvSpPr>
        <p:spPr>
          <a:xfrm>
            <a:off x="304800" y="228600"/>
            <a:ext cx="8610600" cy="60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4500" b="1"/>
              <a:t>RU Wellness Center</a:t>
            </a:r>
            <a:endParaRPr sz="4500" b="1"/>
          </a:p>
        </p:txBody>
      </p:sp>
      <p:sp>
        <p:nvSpPr>
          <p:cNvPr id="367" name="Google Shape;367;p58"/>
          <p:cNvSpPr txBox="1">
            <a:spLocks noGrp="1"/>
          </p:cNvSpPr>
          <p:nvPr>
            <p:ph type="body" idx="1"/>
          </p:nvPr>
        </p:nvSpPr>
        <p:spPr>
          <a:xfrm>
            <a:off x="304800" y="990600"/>
            <a:ext cx="8610600" cy="4724400"/>
          </a:xfrm>
          <a:prstGeom prst="rect">
            <a:avLst/>
          </a:prstGeom>
        </p:spPr>
        <p:txBody>
          <a:bodyPr spcFirstLastPara="1" wrap="square" lIns="0" tIns="0" rIns="0" bIns="0" anchor="t" anchorCtr="0">
            <a:noAutofit/>
          </a:bodyPr>
          <a:lstStyle/>
          <a:p>
            <a:pPr marL="0" lvl="0" indent="0" algn="l" rtl="0">
              <a:spcBef>
                <a:spcPts val="640"/>
              </a:spcBef>
              <a:spcAft>
                <a:spcPts val="0"/>
              </a:spcAft>
              <a:buNone/>
            </a:pPr>
            <a:r>
              <a:rPr lang="en-US"/>
              <a:t>Student Health</a:t>
            </a:r>
            <a:endParaRPr/>
          </a:p>
          <a:p>
            <a:pPr marL="0" lvl="0" indent="0" algn="l" rtl="0">
              <a:spcBef>
                <a:spcPts val="640"/>
              </a:spcBef>
              <a:spcAft>
                <a:spcPts val="0"/>
              </a:spcAft>
              <a:buNone/>
            </a:pPr>
            <a:r>
              <a:rPr lang="en-US"/>
              <a:t>Wellness</a:t>
            </a:r>
            <a:endParaRPr/>
          </a:p>
          <a:p>
            <a:pPr marL="0" lvl="0" indent="0" algn="l" rtl="0">
              <a:spcBef>
                <a:spcPts val="640"/>
              </a:spcBef>
              <a:spcAft>
                <a:spcPts val="0"/>
              </a:spcAft>
              <a:buNone/>
            </a:pPr>
            <a:r>
              <a:rPr lang="en-US"/>
              <a:t>Crisis counseling</a:t>
            </a:r>
            <a:endParaRPr/>
          </a:p>
          <a:p>
            <a:pPr marL="0" lvl="0" indent="0" algn="l" rtl="0">
              <a:spcBef>
                <a:spcPts val="640"/>
              </a:spcBef>
              <a:spcAft>
                <a:spcPts val="0"/>
              </a:spcAft>
              <a:buNone/>
            </a:pPr>
            <a:r>
              <a:rPr lang="en-US"/>
              <a:t>FAQs online</a:t>
            </a:r>
            <a:endParaRPr/>
          </a:p>
          <a:p>
            <a:pPr marL="0" lvl="0" indent="0" algn="l" rtl="0">
              <a:spcBef>
                <a:spcPts val="640"/>
              </a:spcBef>
              <a:spcAft>
                <a:spcPts val="0"/>
              </a:spcAft>
              <a:buNone/>
            </a:pPr>
            <a:endParaRPr/>
          </a:p>
          <a:p>
            <a:pPr marL="457200" lvl="0" indent="-431800" algn="l" rtl="0">
              <a:spcBef>
                <a:spcPts val="640"/>
              </a:spcBef>
              <a:spcAft>
                <a:spcPts val="0"/>
              </a:spcAft>
              <a:buSzPts val="3200"/>
              <a:buChar char="❏"/>
            </a:pPr>
            <a:r>
              <a:rPr lang="en-US"/>
              <a:t>In-person</a:t>
            </a:r>
            <a:endParaRPr/>
          </a:p>
          <a:p>
            <a:pPr marL="457200" lvl="0" indent="-431800" algn="l" rtl="0">
              <a:spcBef>
                <a:spcPts val="0"/>
              </a:spcBef>
              <a:spcAft>
                <a:spcPts val="0"/>
              </a:spcAft>
              <a:buSzPts val="3200"/>
              <a:buChar char="❏"/>
            </a:pPr>
            <a:r>
              <a:rPr lang="en-US"/>
              <a:t>Phone</a:t>
            </a:r>
            <a:endParaRPr/>
          </a:p>
          <a:p>
            <a:pPr marL="457200" lvl="0" indent="-431800" algn="l" rtl="0">
              <a:spcBef>
                <a:spcPts val="0"/>
              </a:spcBef>
              <a:spcAft>
                <a:spcPts val="0"/>
              </a:spcAft>
              <a:buSzPts val="3200"/>
              <a:buChar char="❏"/>
            </a:pPr>
            <a:r>
              <a:rPr lang="en-US"/>
              <a:t>Virtual</a:t>
            </a:r>
            <a:endParaRPr/>
          </a:p>
        </p:txBody>
      </p:sp>
      <p:pic>
        <p:nvPicPr>
          <p:cNvPr id="368" name="Google Shape;368;p58"/>
          <p:cNvPicPr preferRelativeResize="0"/>
          <p:nvPr/>
        </p:nvPicPr>
        <p:blipFill>
          <a:blip r:embed="rId3">
            <a:alphaModFix/>
          </a:blip>
          <a:stretch>
            <a:fillRect/>
          </a:stretch>
        </p:blipFill>
        <p:spPr>
          <a:xfrm>
            <a:off x="3262375" y="2036623"/>
            <a:ext cx="5504100" cy="4039049"/>
          </a:xfrm>
          <a:prstGeom prst="rect">
            <a:avLst/>
          </a:prstGeom>
          <a:noFill/>
          <a:ln>
            <a:noFill/>
          </a:ln>
        </p:spPr>
      </p:pic>
      <p:pic>
        <p:nvPicPr>
          <p:cNvPr id="369" name="Google Shape;369;p58"/>
          <p:cNvPicPr preferRelativeResize="0"/>
          <p:nvPr/>
        </p:nvPicPr>
        <p:blipFill>
          <a:blip r:embed="rId4">
            <a:alphaModFix/>
          </a:blip>
          <a:stretch>
            <a:fillRect/>
          </a:stretch>
        </p:blipFill>
        <p:spPr>
          <a:xfrm>
            <a:off x="5422300" y="0"/>
            <a:ext cx="3721699" cy="20110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9"/>
          <p:cNvSpPr txBox="1">
            <a:spLocks noGrp="1"/>
          </p:cNvSpPr>
          <p:nvPr>
            <p:ph type="ctrTitle"/>
          </p:nvPr>
        </p:nvSpPr>
        <p:spPr>
          <a:xfrm>
            <a:off x="685800" y="2285999"/>
            <a:ext cx="7772400" cy="124893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000" b="0" i="0" u="none" strike="noStrike" cap="none" dirty="0">
                <a:solidFill>
                  <a:schemeClr val="dk2"/>
                </a:solidFill>
                <a:latin typeface="Times New Roman"/>
                <a:ea typeface="Times New Roman"/>
                <a:cs typeface="Times New Roman"/>
                <a:sym typeface="Times New Roman"/>
              </a:rPr>
              <a:t>Thoughts &amp; Questions!</a:t>
            </a:r>
            <a:endParaRPr dirty="0"/>
          </a:p>
        </p:txBody>
      </p:sp>
      <p:pic>
        <p:nvPicPr>
          <p:cNvPr id="3" name="Picture 2">
            <a:extLst>
              <a:ext uri="{FF2B5EF4-FFF2-40B4-BE49-F238E27FC236}">
                <a16:creationId xmlns:a16="http://schemas.microsoft.com/office/drawing/2014/main" id="{B3513191-C503-4109-8913-D904F8EA2F3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70156" y="3178099"/>
            <a:ext cx="7192537" cy="267629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6A645-9C6F-4F31-D4E8-B961C4C0E0C2}"/>
              </a:ext>
            </a:extLst>
          </p:cNvPr>
          <p:cNvSpPr>
            <a:spLocks noGrp="1"/>
          </p:cNvSpPr>
          <p:nvPr>
            <p:ph type="ctrTitle"/>
          </p:nvPr>
        </p:nvSpPr>
        <p:spPr>
          <a:xfrm>
            <a:off x="685800" y="152400"/>
            <a:ext cx="7772400" cy="1008149"/>
          </a:xfrm>
        </p:spPr>
        <p:txBody>
          <a:bodyPr/>
          <a:lstStyle/>
          <a:p>
            <a:r>
              <a:rPr lang="en-US" dirty="0"/>
              <a:t>Noteworthy Items in AY23-24</a:t>
            </a:r>
          </a:p>
        </p:txBody>
      </p:sp>
      <p:sp>
        <p:nvSpPr>
          <p:cNvPr id="3" name="Subtitle 2">
            <a:extLst>
              <a:ext uri="{FF2B5EF4-FFF2-40B4-BE49-F238E27FC236}">
                <a16:creationId xmlns:a16="http://schemas.microsoft.com/office/drawing/2014/main" id="{9ED72EBB-965D-69A1-0FE0-E1DECA48993E}"/>
              </a:ext>
            </a:extLst>
          </p:cNvPr>
          <p:cNvSpPr>
            <a:spLocks noGrp="1"/>
          </p:cNvSpPr>
          <p:nvPr>
            <p:ph type="subTitle" idx="1"/>
          </p:nvPr>
        </p:nvSpPr>
        <p:spPr>
          <a:xfrm>
            <a:off x="486137" y="4429063"/>
            <a:ext cx="6250329" cy="1351041"/>
          </a:xfrm>
        </p:spPr>
        <p:txBody>
          <a:bodyPr/>
          <a:lstStyle/>
          <a:p>
            <a:r>
              <a:rPr lang="en-US" sz="2400" dirty="0"/>
              <a:t>Restructuring from 4 Departments to 5 Departments for Effectiveness, Efficiency, and Continuous Improvement</a:t>
            </a:r>
          </a:p>
        </p:txBody>
      </p:sp>
      <p:sp>
        <p:nvSpPr>
          <p:cNvPr id="4" name="Slide Number Placeholder 3">
            <a:extLst>
              <a:ext uri="{FF2B5EF4-FFF2-40B4-BE49-F238E27FC236}">
                <a16:creationId xmlns:a16="http://schemas.microsoft.com/office/drawing/2014/main" id="{015F96AB-E88E-EF00-8960-0BBF08EABE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pic>
        <p:nvPicPr>
          <p:cNvPr id="1026" name="Picture 1" descr="A picture containing text, sign&#10;&#10;Description automatically generated">
            <a:extLst>
              <a:ext uri="{FF2B5EF4-FFF2-40B4-BE49-F238E27FC236}">
                <a16:creationId xmlns:a16="http://schemas.microsoft.com/office/drawing/2014/main" id="{A7B2A7F4-342A-D41D-5C09-32437CCC71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538" y="1019468"/>
            <a:ext cx="2634264" cy="240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3" descr="Logo&#10;&#10;Description automatically generated">
            <a:extLst>
              <a:ext uri="{FF2B5EF4-FFF2-40B4-BE49-F238E27FC236}">
                <a16:creationId xmlns:a16="http://schemas.microsoft.com/office/drawing/2014/main" id="{836127CD-2BA0-6D92-813A-673A65E1CB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6686" y="1321789"/>
            <a:ext cx="2634265" cy="263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A picture containing text, font, poster, graphics&#10;&#10;Description automatically generated">
            <a:extLst>
              <a:ext uri="{FF2B5EF4-FFF2-40B4-BE49-F238E27FC236}">
                <a16:creationId xmlns:a16="http://schemas.microsoft.com/office/drawing/2014/main" id="{B02DD573-ED97-A134-4D80-8202BCD638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8821" y="1121053"/>
            <a:ext cx="2242497" cy="248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a:extLst>
              <a:ext uri="{FF2B5EF4-FFF2-40B4-BE49-F238E27FC236}">
                <a16:creationId xmlns:a16="http://schemas.microsoft.com/office/drawing/2014/main" id="{95421ADD-0580-884F-F563-63B55B446F90}"/>
              </a:ext>
            </a:extLst>
          </p:cNvPr>
          <p:cNvSpPr>
            <a:spLocks noChangeArrowheads="1"/>
          </p:cNvSpPr>
          <p:nvPr/>
        </p:nvSpPr>
        <p:spPr bwMode="auto">
          <a:xfrm>
            <a:off x="5220182" y="2984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31" name="Picture 1" descr="CAEP_Logo_graphic-only_2C.png">
            <a:extLst>
              <a:ext uri="{FF2B5EF4-FFF2-40B4-BE49-F238E27FC236}">
                <a16:creationId xmlns:a16="http://schemas.microsoft.com/office/drawing/2014/main" id="{C8826066-76C4-0F89-7443-E0D683A0E2F6}"/>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5220182" y="3328202"/>
            <a:ext cx="1006998" cy="43528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9">
            <a:extLst>
              <a:ext uri="{FF2B5EF4-FFF2-40B4-BE49-F238E27FC236}">
                <a16:creationId xmlns:a16="http://schemas.microsoft.com/office/drawing/2014/main" id="{5A1EAEB9-2666-18A0-5DCD-7BCB3EA8A8DB}"/>
              </a:ext>
            </a:extLst>
          </p:cNvPr>
          <p:cNvSpPr>
            <a:spLocks noChangeArrowheads="1"/>
          </p:cNvSpPr>
          <p:nvPr/>
        </p:nvSpPr>
        <p:spPr bwMode="auto">
          <a:xfrm>
            <a:off x="4896091" y="3773107"/>
            <a:ext cx="53209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7E8083"/>
                </a:solidFill>
                <a:effectLst/>
                <a:latin typeface="Arial" panose="020B0604020202020204" pitchFamily="34" charset="0"/>
                <a:ea typeface="Calibri" panose="020F0502020204030204" pitchFamily="34" charset="0"/>
              </a:rPr>
              <a:t>Excellence in Educator Preparation Accreditation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9" name="Picture 8" descr="Young man celebrating">
            <a:extLst>
              <a:ext uri="{FF2B5EF4-FFF2-40B4-BE49-F238E27FC236}">
                <a16:creationId xmlns:a16="http://schemas.microsoft.com/office/drawing/2014/main" id="{7AE7D134-8DF7-D988-C7AC-84B651B6FF56}"/>
              </a:ext>
            </a:extLst>
          </p:cNvPr>
          <p:cNvPicPr>
            <a:picLocks noChangeAspect="1"/>
          </p:cNvPicPr>
          <p:nvPr/>
        </p:nvPicPr>
        <p:blipFill>
          <a:blip r:embed="rId9"/>
          <a:stretch>
            <a:fillRect/>
          </a:stretch>
        </p:blipFill>
        <p:spPr>
          <a:xfrm>
            <a:off x="7101940" y="4556073"/>
            <a:ext cx="1667060" cy="1411057"/>
          </a:xfrm>
          <a:prstGeom prst="rect">
            <a:avLst/>
          </a:prstGeom>
        </p:spPr>
      </p:pic>
      <p:pic>
        <p:nvPicPr>
          <p:cNvPr id="8" name="Audio 7">
            <a:hlinkClick r:id="" action="ppaction://media"/>
            <a:extLst>
              <a:ext uri="{FF2B5EF4-FFF2-40B4-BE49-F238E27FC236}">
                <a16:creationId xmlns:a16="http://schemas.microsoft.com/office/drawing/2014/main" id="{6D57C1F3-D381-4B74-A1C7-47D535FFB96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42594310"/>
      </p:ext>
    </p:extLst>
  </p:cSld>
  <p:clrMapOvr>
    <a:masterClrMapping/>
  </p:clrMapOvr>
  <mc:AlternateContent xmlns:mc="http://schemas.openxmlformats.org/markup-compatibility/2006">
    <mc:Choice xmlns:p14="http://schemas.microsoft.com/office/powerpoint/2010/main" Requires="p14">
      <p:transition spd="slow" p14:dur="2000" advTm="128675"/>
    </mc:Choice>
    <mc:Fallback>
      <p:transition spd="slow" advTm="128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body" idx="1"/>
          </p:nvPr>
        </p:nvSpPr>
        <p:spPr>
          <a:xfrm>
            <a:off x="762000" y="1143000"/>
            <a:ext cx="7861429" cy="5034776"/>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chemeClr val="dk1"/>
              </a:buClr>
              <a:buSzPts val="2720"/>
              <a:buFont typeface="Times New Roman"/>
              <a:buNone/>
            </a:pPr>
            <a:r>
              <a:rPr lang="en-US" sz="2720" b="0" i="1" u="none" strike="noStrike" cap="none" dirty="0">
                <a:solidFill>
                  <a:schemeClr val="dk1"/>
                </a:solidFill>
                <a:latin typeface="Times New Roman"/>
                <a:ea typeface="Times New Roman"/>
                <a:cs typeface="Times New Roman"/>
                <a:sym typeface="Times New Roman"/>
              </a:rPr>
              <a:t>To positively impact and develop local, regional, national and global educational communities by:</a:t>
            </a:r>
            <a:endParaRPr sz="2380" b="1" i="0" u="none" strike="noStrike" cap="none" dirty="0">
              <a:solidFill>
                <a:schemeClr val="dk1"/>
              </a:solidFill>
              <a:latin typeface="Times New Roman"/>
              <a:ea typeface="Times New Roman"/>
              <a:cs typeface="Times New Roman"/>
              <a:sym typeface="Times New Roman"/>
            </a:endParaRPr>
          </a:p>
          <a:p>
            <a:pPr marL="742950" marR="0" lvl="1" indent="-285750" algn="l" rtl="0">
              <a:lnSpc>
                <a:spcPct val="80000"/>
              </a:lnSpc>
              <a:spcBef>
                <a:spcPts val="476"/>
              </a:spcBef>
              <a:spcAft>
                <a:spcPts val="0"/>
              </a:spcAft>
              <a:buClr>
                <a:schemeClr val="dk1"/>
              </a:buClr>
              <a:buSzPts val="2380"/>
              <a:buFont typeface="Noto Sans Symbols"/>
              <a:buChar char="➢"/>
            </a:pPr>
            <a:endParaRPr lang="en-US" sz="2380" b="1" i="0" u="none" strike="noStrike" cap="none" dirty="0">
              <a:solidFill>
                <a:schemeClr val="dk1"/>
              </a:solidFill>
              <a:latin typeface="Times New Roman"/>
              <a:ea typeface="Times New Roman"/>
              <a:cs typeface="Times New Roman"/>
              <a:sym typeface="Times New Roman"/>
            </a:endParaRPr>
          </a:p>
          <a:p>
            <a:pPr marL="742950" marR="0" lvl="1" indent="-285750" algn="l" rtl="0">
              <a:lnSpc>
                <a:spcPct val="80000"/>
              </a:lnSpc>
              <a:spcBef>
                <a:spcPts val="476"/>
              </a:spcBef>
              <a:spcAft>
                <a:spcPts val="0"/>
              </a:spcAft>
              <a:buClr>
                <a:schemeClr val="dk1"/>
              </a:buClr>
              <a:buSzPts val="2380"/>
              <a:buFont typeface="Noto Sans Symbols"/>
              <a:buChar char="➢"/>
            </a:pPr>
            <a:r>
              <a:rPr lang="en-US" sz="2380" b="1" i="0" u="none" strike="noStrike" cap="none" dirty="0">
                <a:solidFill>
                  <a:schemeClr val="dk1"/>
                </a:solidFill>
                <a:latin typeface="Times New Roman"/>
                <a:ea typeface="Times New Roman"/>
                <a:cs typeface="Times New Roman"/>
                <a:sym typeface="Times New Roman"/>
              </a:rPr>
              <a:t>Collaborating </a:t>
            </a:r>
            <a:r>
              <a:rPr lang="en-US" sz="2380" b="0" i="0" u="none" strike="noStrike" cap="none" dirty="0">
                <a:solidFill>
                  <a:schemeClr val="dk1"/>
                </a:solidFill>
                <a:latin typeface="Times New Roman"/>
                <a:ea typeface="Times New Roman"/>
                <a:cs typeface="Times New Roman"/>
                <a:sym typeface="Times New Roman"/>
              </a:rPr>
              <a:t>with partners in the field to promote learning and the mental and physical health of diverse learners in all settings</a:t>
            </a:r>
            <a:endParaRPr dirty="0"/>
          </a:p>
          <a:p>
            <a:pPr marL="742950" marR="0" lvl="1" indent="-285750" algn="l" rtl="0">
              <a:lnSpc>
                <a:spcPct val="80000"/>
              </a:lnSpc>
              <a:spcBef>
                <a:spcPts val="476"/>
              </a:spcBef>
              <a:spcAft>
                <a:spcPts val="0"/>
              </a:spcAft>
              <a:buClr>
                <a:schemeClr val="dk1"/>
              </a:buClr>
              <a:buSzPts val="2380"/>
              <a:buFont typeface="Noto Sans Symbols"/>
              <a:buChar char="➢"/>
            </a:pPr>
            <a:r>
              <a:rPr lang="en-US" sz="2380" b="1" i="0" u="none" strike="noStrike" cap="none" dirty="0">
                <a:solidFill>
                  <a:schemeClr val="dk1"/>
                </a:solidFill>
                <a:latin typeface="Times New Roman"/>
                <a:ea typeface="Times New Roman"/>
                <a:cs typeface="Times New Roman"/>
                <a:sym typeface="Times New Roman"/>
              </a:rPr>
              <a:t>Integrating</a:t>
            </a:r>
            <a:r>
              <a:rPr lang="en-US" sz="2380" b="0" i="0" u="none" strike="noStrike" cap="none" dirty="0">
                <a:solidFill>
                  <a:schemeClr val="dk1"/>
                </a:solidFill>
                <a:latin typeface="Times New Roman"/>
                <a:ea typeface="Times New Roman"/>
                <a:cs typeface="Times New Roman"/>
                <a:sym typeface="Times New Roman"/>
              </a:rPr>
              <a:t> teaching, research, and service to advance knowledge in the field</a:t>
            </a:r>
            <a:endParaRPr dirty="0"/>
          </a:p>
          <a:p>
            <a:pPr marL="742950" marR="0" lvl="1" indent="-285750" algn="l" rtl="0">
              <a:lnSpc>
                <a:spcPct val="80000"/>
              </a:lnSpc>
              <a:spcBef>
                <a:spcPts val="476"/>
              </a:spcBef>
              <a:spcAft>
                <a:spcPts val="0"/>
              </a:spcAft>
              <a:buClr>
                <a:schemeClr val="dk1"/>
              </a:buClr>
              <a:buSzPts val="2380"/>
              <a:buFont typeface="Noto Sans Symbols"/>
              <a:buChar char="➢"/>
            </a:pPr>
            <a:r>
              <a:rPr lang="en-US" sz="2380" b="1" i="0" u="none" strike="noStrike" cap="none" dirty="0">
                <a:solidFill>
                  <a:schemeClr val="dk1"/>
                </a:solidFill>
                <a:latin typeface="Times New Roman"/>
                <a:ea typeface="Times New Roman"/>
                <a:cs typeface="Times New Roman"/>
                <a:sym typeface="Times New Roman"/>
              </a:rPr>
              <a:t>Preparing</a:t>
            </a:r>
            <a:r>
              <a:rPr lang="en-US" sz="2380" b="0" i="0" u="none" strike="noStrike" cap="none" dirty="0">
                <a:solidFill>
                  <a:schemeClr val="dk1"/>
                </a:solidFill>
                <a:latin typeface="Times New Roman"/>
                <a:ea typeface="Times New Roman"/>
                <a:cs typeface="Times New Roman"/>
                <a:sym typeface="Times New Roman"/>
              </a:rPr>
              <a:t> and </a:t>
            </a:r>
            <a:r>
              <a:rPr lang="en-US" sz="2380" b="1" i="0" u="none" strike="noStrike" cap="none" dirty="0">
                <a:solidFill>
                  <a:schemeClr val="dk1"/>
                </a:solidFill>
                <a:latin typeface="Times New Roman"/>
                <a:ea typeface="Times New Roman"/>
                <a:cs typeface="Times New Roman"/>
                <a:sym typeface="Times New Roman"/>
              </a:rPr>
              <a:t>supporting</a:t>
            </a:r>
            <a:r>
              <a:rPr lang="en-US" sz="2380" b="0" i="0" u="none" strike="noStrike" cap="none" dirty="0">
                <a:solidFill>
                  <a:schemeClr val="dk1"/>
                </a:solidFill>
                <a:latin typeface="Times New Roman"/>
                <a:ea typeface="Times New Roman"/>
                <a:cs typeface="Times New Roman"/>
                <a:sym typeface="Times New Roman"/>
              </a:rPr>
              <a:t> professionals through the development of knowledge, skills and dispositions</a:t>
            </a:r>
            <a:endParaRPr sz="2720" b="0" i="0" u="none" strike="noStrike" cap="none" dirty="0">
              <a:solidFill>
                <a:schemeClr val="dk1"/>
              </a:solidFill>
              <a:latin typeface="Times New Roman"/>
              <a:ea typeface="Times New Roman"/>
              <a:cs typeface="Times New Roman"/>
              <a:sym typeface="Times New Roman"/>
            </a:endParaRPr>
          </a:p>
          <a:p>
            <a:pPr marL="0" marR="0" lvl="0" indent="0" algn="l" rtl="0">
              <a:lnSpc>
                <a:spcPct val="80000"/>
              </a:lnSpc>
              <a:spcBef>
                <a:spcPts val="544"/>
              </a:spcBef>
              <a:spcAft>
                <a:spcPts val="0"/>
              </a:spcAft>
              <a:buClr>
                <a:schemeClr val="dk1"/>
              </a:buClr>
              <a:buSzPts val="2720"/>
              <a:buFont typeface="Times New Roman"/>
              <a:buNone/>
            </a:pPr>
            <a:endParaRPr lang="en-US" sz="2720" b="0" i="1" u="none" strike="noStrike" cap="none" dirty="0">
              <a:solidFill>
                <a:schemeClr val="dk1"/>
              </a:solidFill>
              <a:latin typeface="Times New Roman"/>
              <a:ea typeface="Times New Roman"/>
              <a:cs typeface="Times New Roman"/>
              <a:sym typeface="Times New Roman"/>
            </a:endParaRPr>
          </a:p>
          <a:p>
            <a:pPr marL="0" marR="0" lvl="0" indent="0" algn="l" rtl="0">
              <a:lnSpc>
                <a:spcPct val="80000"/>
              </a:lnSpc>
              <a:spcBef>
                <a:spcPts val="544"/>
              </a:spcBef>
              <a:spcAft>
                <a:spcPts val="0"/>
              </a:spcAft>
              <a:buClr>
                <a:schemeClr val="dk1"/>
              </a:buClr>
              <a:buSzPts val="2720"/>
              <a:buFont typeface="Times New Roman"/>
              <a:buNone/>
            </a:pPr>
            <a:r>
              <a:rPr lang="en-US" sz="2720" b="0" i="1" u="none" strike="noStrike" cap="none" dirty="0">
                <a:solidFill>
                  <a:schemeClr val="dk1"/>
                </a:solidFill>
                <a:latin typeface="Times New Roman"/>
                <a:ea typeface="Times New Roman"/>
                <a:cs typeface="Times New Roman"/>
                <a:sym typeface="Times New Roman"/>
              </a:rPr>
              <a:t>with the ulti</a:t>
            </a:r>
            <a:r>
              <a:rPr lang="en-US" sz="2720" i="1" dirty="0"/>
              <a:t>m</a:t>
            </a:r>
            <a:r>
              <a:rPr lang="en-US" sz="2720" b="0" i="1" u="none" strike="noStrike" cap="none" dirty="0">
                <a:solidFill>
                  <a:schemeClr val="dk1"/>
                </a:solidFill>
                <a:latin typeface="Times New Roman"/>
                <a:ea typeface="Times New Roman"/>
                <a:cs typeface="Times New Roman"/>
                <a:sym typeface="Times New Roman"/>
              </a:rPr>
              <a:t>ate goal of ensuring equitable educational opportunities for all learners.</a:t>
            </a:r>
            <a:endParaRPr dirty="0"/>
          </a:p>
          <a:p>
            <a:pPr marL="225425" marR="0" lvl="0" indent="-52704" algn="l" rtl="0">
              <a:lnSpc>
                <a:spcPct val="80000"/>
              </a:lnSpc>
              <a:spcBef>
                <a:spcPts val="544"/>
              </a:spcBef>
              <a:spcAft>
                <a:spcPts val="0"/>
              </a:spcAft>
              <a:buClr>
                <a:schemeClr val="dk1"/>
              </a:buClr>
              <a:buSzPts val="2720"/>
              <a:buFont typeface="Times New Roman"/>
              <a:buNone/>
            </a:pPr>
            <a:endParaRPr sz="2720" b="0" i="0" u="none" strike="noStrike" cap="none" dirty="0">
              <a:solidFill>
                <a:schemeClr val="dk1"/>
              </a:solidFill>
              <a:latin typeface="Times New Roman"/>
              <a:ea typeface="Times New Roman"/>
              <a:cs typeface="Times New Roman"/>
              <a:sym typeface="Times New Roman"/>
            </a:endParaRPr>
          </a:p>
        </p:txBody>
      </p:sp>
      <p:sp>
        <p:nvSpPr>
          <p:cNvPr id="101" name="Google Shape;101;p18"/>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a:solidFill>
                  <a:srgbClr val="522602"/>
                </a:solidFill>
                <a:latin typeface="Times New Roman"/>
                <a:ea typeface="Times New Roman"/>
                <a:cs typeface="Times New Roman"/>
                <a:sym typeface="Times New Roman"/>
              </a:rPr>
              <a:t>CED Mission</a:t>
            </a:r>
            <a:endParaRPr sz="4500" b="0" i="0" u="none" strike="noStrike" cap="none">
              <a:solidFill>
                <a:schemeClr val="dk2"/>
              </a:solidFill>
              <a:latin typeface="Times New Roman"/>
              <a:ea typeface="Times New Roman"/>
              <a:cs typeface="Times New Roman"/>
              <a:sym typeface="Times New Roman"/>
            </a:endParaRPr>
          </a:p>
        </p:txBody>
      </p:sp>
      <p:pic>
        <p:nvPicPr>
          <p:cNvPr id="3" name="Audio 2">
            <a:hlinkClick r:id="" action="ppaction://media"/>
            <a:extLst>
              <a:ext uri="{FF2B5EF4-FFF2-40B4-BE49-F238E27FC236}">
                <a16:creationId xmlns:a16="http://schemas.microsoft.com/office/drawing/2014/main" id="{189B9064-C5CC-7286-1476-E5B9D234A65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3414"/>
    </mc:Choice>
    <mc:Fallback>
      <p:transition spd="slow" advTm="23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773116" y="228600"/>
            <a:ext cx="7756263" cy="88717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0" b="1" i="0" u="none" strike="noStrike" cap="none">
                <a:solidFill>
                  <a:srgbClr val="522602"/>
                </a:solidFill>
                <a:latin typeface="Times New Roman"/>
                <a:ea typeface="Times New Roman"/>
                <a:cs typeface="Times New Roman"/>
                <a:sym typeface="Times New Roman"/>
              </a:rPr>
              <a:t>CED Conceptual Framework</a:t>
            </a:r>
            <a:endParaRPr sz="4800" b="1" i="0" u="none" strike="noStrike" cap="none">
              <a:solidFill>
                <a:schemeClr val="accent1"/>
              </a:solidFill>
              <a:latin typeface="Times New Roman"/>
              <a:ea typeface="Times New Roman"/>
              <a:cs typeface="Times New Roman"/>
              <a:sym typeface="Times New Roman"/>
            </a:endParaRPr>
          </a:p>
        </p:txBody>
      </p:sp>
      <p:pic>
        <p:nvPicPr>
          <p:cNvPr id="107" name="Google Shape;107;p19"/>
          <p:cNvPicPr preferRelativeResize="0"/>
          <p:nvPr/>
        </p:nvPicPr>
        <p:blipFill rotWithShape="1">
          <a:blip r:embed="rId5">
            <a:alphaModFix/>
          </a:blip>
          <a:srcRect l="5593" t="4640" r="5593" b="26252"/>
          <a:stretch/>
        </p:blipFill>
        <p:spPr>
          <a:xfrm>
            <a:off x="2136648" y="1249680"/>
            <a:ext cx="5029200" cy="4913588"/>
          </a:xfrm>
          <a:prstGeom prst="rect">
            <a:avLst/>
          </a:prstGeom>
          <a:noFill/>
          <a:ln w="9525" cap="flat" cmpd="sng">
            <a:solidFill>
              <a:schemeClr val="dk1"/>
            </a:solidFill>
            <a:prstDash val="solid"/>
            <a:miter lim="800000"/>
            <a:headEnd type="none" w="sm" len="sm"/>
            <a:tailEnd type="none" w="sm" len="sm"/>
          </a:ln>
        </p:spPr>
      </p:pic>
      <p:pic>
        <p:nvPicPr>
          <p:cNvPr id="3" name="Audio 2">
            <a:hlinkClick r:id="" action="ppaction://media"/>
            <a:extLst>
              <a:ext uri="{FF2B5EF4-FFF2-40B4-BE49-F238E27FC236}">
                <a16:creationId xmlns:a16="http://schemas.microsoft.com/office/drawing/2014/main" id="{B1BFC163-2869-E528-5796-315454091EA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5847"/>
    </mc:Choice>
    <mc:Fallback>
      <p:transition spd="slow" advTm="35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body" idx="1"/>
          </p:nvPr>
        </p:nvSpPr>
        <p:spPr>
          <a:xfrm>
            <a:off x="228600" y="609600"/>
            <a:ext cx="8915400" cy="42077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900"/>
              <a:buFont typeface="Times New Roman"/>
              <a:buNone/>
            </a:pPr>
            <a:r>
              <a:rPr lang="en-US" sz="2300" b="1" i="1" u="none" strike="noStrike" cap="none" dirty="0">
                <a:solidFill>
                  <a:schemeClr val="dk1"/>
                </a:solidFill>
                <a:latin typeface="Times New Roman"/>
                <a:ea typeface="Times New Roman"/>
                <a:cs typeface="Times New Roman"/>
                <a:sym typeface="Times New Roman"/>
              </a:rPr>
              <a:t>Dean, College of Ed</a:t>
            </a:r>
            <a:r>
              <a:rPr lang="en-US" sz="2300" b="1" i="1" dirty="0"/>
              <a:t>ucation</a:t>
            </a:r>
            <a:r>
              <a:rPr lang="en-US" sz="2300" b="1" i="1" u="none" strike="noStrike" cap="none" dirty="0">
                <a:solidFill>
                  <a:schemeClr val="dk1"/>
                </a:solidFill>
                <a:latin typeface="Times New Roman"/>
                <a:ea typeface="Times New Roman"/>
                <a:cs typeface="Times New Roman"/>
                <a:sym typeface="Times New Roman"/>
              </a:rPr>
              <a:t> - Dr. </a:t>
            </a:r>
            <a:r>
              <a:rPr lang="en-US" sz="2300" b="1" i="1" dirty="0"/>
              <a:t>Gaëtane Jean-Marie</a:t>
            </a:r>
          </a:p>
          <a:p>
            <a:pPr marL="0" marR="0" lvl="0" indent="0" algn="l" rtl="0">
              <a:lnSpc>
                <a:spcPct val="90000"/>
              </a:lnSpc>
              <a:spcBef>
                <a:spcPts val="0"/>
              </a:spcBef>
              <a:spcAft>
                <a:spcPts val="0"/>
              </a:spcAft>
              <a:buClr>
                <a:schemeClr val="dk1"/>
              </a:buClr>
              <a:buSzPts val="1900"/>
              <a:buFont typeface="Times New Roman"/>
              <a:buNone/>
            </a:pPr>
            <a:endParaRPr lang="en-US" sz="2300" b="1" i="1" dirty="0"/>
          </a:p>
          <a:p>
            <a:pPr marL="0" marR="0" lvl="0" indent="0" algn="l" rtl="0">
              <a:lnSpc>
                <a:spcPct val="90000"/>
              </a:lnSpc>
              <a:spcBef>
                <a:spcPts val="0"/>
              </a:spcBef>
              <a:spcAft>
                <a:spcPts val="0"/>
              </a:spcAft>
              <a:buClr>
                <a:schemeClr val="dk1"/>
              </a:buClr>
              <a:buSzPts val="1900"/>
              <a:buFont typeface="Times New Roman"/>
              <a:buNone/>
            </a:pPr>
            <a:r>
              <a:rPr lang="en-US" sz="2300" b="1" i="1" dirty="0"/>
              <a:t>Associate Dean, Research &amp; Innovation – Dr. Molly Fisher</a:t>
            </a:r>
          </a:p>
          <a:p>
            <a:pPr marL="0" marR="0" lvl="0" indent="0" algn="l" rtl="0">
              <a:lnSpc>
                <a:spcPct val="90000"/>
              </a:lnSpc>
              <a:spcBef>
                <a:spcPts val="0"/>
              </a:spcBef>
              <a:spcAft>
                <a:spcPts val="0"/>
              </a:spcAft>
              <a:buClr>
                <a:schemeClr val="dk1"/>
              </a:buClr>
              <a:buSzPts val="1900"/>
              <a:buFont typeface="Times New Roman"/>
              <a:buNone/>
            </a:pPr>
            <a:endParaRPr sz="2000" b="1" i="1" dirty="0"/>
          </a:p>
          <a:p>
            <a:pPr marL="0" marR="0" lvl="0" indent="0" algn="l" rtl="0">
              <a:lnSpc>
                <a:spcPct val="90000"/>
              </a:lnSpc>
              <a:spcBef>
                <a:spcPts val="380"/>
              </a:spcBef>
              <a:spcAft>
                <a:spcPts val="0"/>
              </a:spcAft>
              <a:buClr>
                <a:schemeClr val="dk1"/>
              </a:buClr>
              <a:buSzPts val="1900"/>
              <a:buFont typeface="Times New Roman"/>
              <a:buNone/>
            </a:pPr>
            <a:r>
              <a:rPr lang="en-US" sz="2300" b="1" i="1" dirty="0"/>
              <a:t>Assistant Dean, Assessment &amp; Accreditation - </a:t>
            </a:r>
            <a:endParaRPr sz="2300" b="1" i="1" dirty="0"/>
          </a:p>
          <a:p>
            <a:pPr marL="0" marR="0" lvl="0" indent="0" algn="l" rtl="0">
              <a:lnSpc>
                <a:spcPct val="90000"/>
              </a:lnSpc>
              <a:spcBef>
                <a:spcPts val="380"/>
              </a:spcBef>
              <a:spcAft>
                <a:spcPts val="0"/>
              </a:spcAft>
              <a:buClr>
                <a:schemeClr val="dk1"/>
              </a:buClr>
              <a:buSzPts val="1900"/>
              <a:buFont typeface="Times New Roman"/>
              <a:buNone/>
            </a:pPr>
            <a:r>
              <a:rPr lang="en-US" sz="2300" b="1" i="1" dirty="0"/>
              <a:t>Dr. Melissa Awenowicz</a:t>
            </a:r>
          </a:p>
          <a:p>
            <a:pPr marL="0" marR="0" lvl="0" indent="0" algn="l" rtl="0">
              <a:lnSpc>
                <a:spcPct val="90000"/>
              </a:lnSpc>
              <a:spcBef>
                <a:spcPts val="380"/>
              </a:spcBef>
              <a:spcAft>
                <a:spcPts val="0"/>
              </a:spcAft>
              <a:buClr>
                <a:schemeClr val="dk1"/>
              </a:buClr>
              <a:buSzPts val="1900"/>
              <a:buFont typeface="Times New Roman"/>
              <a:buNone/>
            </a:pPr>
            <a:endParaRPr sz="1900" dirty="0">
              <a:solidFill>
                <a:schemeClr val="accent4"/>
              </a:solidFill>
            </a:endParaRPr>
          </a:p>
          <a:p>
            <a:pPr marL="0" marR="0" lvl="0" indent="0" algn="l" rtl="0">
              <a:lnSpc>
                <a:spcPct val="90000"/>
              </a:lnSpc>
              <a:spcBef>
                <a:spcPts val="380"/>
              </a:spcBef>
              <a:spcAft>
                <a:spcPts val="0"/>
              </a:spcAft>
              <a:buClr>
                <a:schemeClr val="accent4"/>
              </a:buClr>
              <a:buSzPts val="1900"/>
              <a:buFont typeface="Times New Roman"/>
              <a:buNone/>
            </a:pPr>
            <a:r>
              <a:rPr lang="en-US" sz="2300" b="1" i="1" u="none" strike="noStrike" cap="none" dirty="0">
                <a:solidFill>
                  <a:schemeClr val="accent4"/>
                </a:solidFill>
                <a:latin typeface="Times New Roman"/>
                <a:ea typeface="Times New Roman"/>
                <a:cs typeface="Times New Roman"/>
                <a:sym typeface="Times New Roman"/>
              </a:rPr>
              <a:t>Executive Director of the Office of Educator Support and Partnerships</a:t>
            </a:r>
            <a:r>
              <a:rPr lang="en-US" sz="2300" b="1" i="1" dirty="0">
                <a:solidFill>
                  <a:schemeClr val="accent4"/>
                </a:solidFill>
              </a:rPr>
              <a:t> -</a:t>
            </a:r>
            <a:r>
              <a:rPr lang="en-US" sz="2300" b="1" i="1" u="none" strike="noStrike" cap="none" dirty="0">
                <a:solidFill>
                  <a:schemeClr val="accent4"/>
                </a:solidFill>
                <a:latin typeface="Times New Roman"/>
                <a:ea typeface="Times New Roman"/>
                <a:cs typeface="Times New Roman"/>
                <a:sym typeface="Times New Roman"/>
              </a:rPr>
              <a:t> Dr. Stacey Leftwich</a:t>
            </a:r>
            <a:endParaRPr sz="3600" dirty="0"/>
          </a:p>
          <a:p>
            <a:pPr marL="742950" marR="0" lvl="0" indent="0" algn="l" rtl="0">
              <a:lnSpc>
                <a:spcPct val="90000"/>
              </a:lnSpc>
              <a:spcBef>
                <a:spcPts val="300"/>
              </a:spcBef>
              <a:spcAft>
                <a:spcPts val="0"/>
              </a:spcAft>
              <a:buNone/>
            </a:pPr>
            <a:endParaRPr sz="2300" b="1" i="1" dirty="0"/>
          </a:p>
          <a:p>
            <a:pPr marL="0" marR="0" lvl="0" indent="0" algn="l" rtl="0">
              <a:lnSpc>
                <a:spcPct val="90000"/>
              </a:lnSpc>
              <a:spcBef>
                <a:spcPts val="380"/>
              </a:spcBef>
              <a:spcAft>
                <a:spcPts val="0"/>
              </a:spcAft>
              <a:buClr>
                <a:schemeClr val="dk1"/>
              </a:buClr>
              <a:buSzPts val="1900"/>
              <a:buFont typeface="Times New Roman"/>
              <a:buNone/>
            </a:pPr>
            <a:r>
              <a:rPr lang="en-US" sz="2300" b="1" i="1" dirty="0"/>
              <a:t>Communications &amp; Events Coordinator – Mr. Michael Fromm</a:t>
            </a:r>
            <a:endParaRPr sz="2300" b="1" i="1" dirty="0"/>
          </a:p>
          <a:p>
            <a:pPr marL="0" marR="0" lvl="0" indent="0" algn="l" rtl="0">
              <a:lnSpc>
                <a:spcPct val="90000"/>
              </a:lnSpc>
              <a:spcBef>
                <a:spcPts val="380"/>
              </a:spcBef>
              <a:spcAft>
                <a:spcPts val="0"/>
              </a:spcAft>
              <a:buClr>
                <a:schemeClr val="dk1"/>
              </a:buClr>
              <a:buSzPts val="1900"/>
              <a:buFont typeface="Times New Roman"/>
              <a:buNone/>
            </a:pPr>
            <a:endParaRPr sz="1500" b="1" i="1" dirty="0"/>
          </a:p>
          <a:p>
            <a:pPr marL="0" marR="0" lvl="0" indent="0" algn="l" rtl="0">
              <a:lnSpc>
                <a:spcPct val="90000"/>
              </a:lnSpc>
              <a:spcBef>
                <a:spcPts val="380"/>
              </a:spcBef>
              <a:spcAft>
                <a:spcPts val="0"/>
              </a:spcAft>
              <a:buClr>
                <a:schemeClr val="dk1"/>
              </a:buClr>
              <a:buSzPts val="1900"/>
              <a:buFont typeface="Times New Roman"/>
              <a:buNone/>
            </a:pPr>
            <a:r>
              <a:rPr lang="en-US" sz="2300" b="1" i="1" dirty="0"/>
              <a:t>Assessment Coordinator –  Mr. Dennis Rivera</a:t>
            </a:r>
          </a:p>
          <a:p>
            <a:pPr marL="0" marR="0" lvl="0" indent="0" algn="l" rtl="0">
              <a:lnSpc>
                <a:spcPct val="90000"/>
              </a:lnSpc>
              <a:spcBef>
                <a:spcPts val="380"/>
              </a:spcBef>
              <a:spcAft>
                <a:spcPts val="0"/>
              </a:spcAft>
              <a:buClr>
                <a:schemeClr val="dk1"/>
              </a:buClr>
              <a:buSzPts val="1900"/>
              <a:buFont typeface="Times New Roman"/>
              <a:buNone/>
            </a:pPr>
            <a:endParaRPr sz="2300" b="1" i="1" dirty="0"/>
          </a:p>
          <a:p>
            <a:pPr marL="0" marR="0" lvl="0" indent="0" algn="l" rtl="0">
              <a:lnSpc>
                <a:spcPct val="90000"/>
              </a:lnSpc>
              <a:spcBef>
                <a:spcPts val="380"/>
              </a:spcBef>
              <a:spcAft>
                <a:spcPts val="0"/>
              </a:spcAft>
              <a:buClr>
                <a:schemeClr val="dk1"/>
              </a:buClr>
              <a:buSzPts val="1900"/>
              <a:buFont typeface="Times New Roman"/>
              <a:buNone/>
            </a:pPr>
            <a:r>
              <a:rPr lang="en-US" sz="2300" b="1" i="1" dirty="0"/>
              <a:t>Administrative Assistants - Karen Rosa, Angela Steward</a:t>
            </a:r>
            <a:endParaRPr sz="3600" dirty="0"/>
          </a:p>
          <a:p>
            <a:pPr marL="742950" marR="0" lvl="0" indent="0" algn="l" rtl="0">
              <a:lnSpc>
                <a:spcPct val="90000"/>
              </a:lnSpc>
              <a:spcBef>
                <a:spcPts val="300"/>
              </a:spcBef>
              <a:spcAft>
                <a:spcPts val="0"/>
              </a:spcAft>
              <a:buNone/>
            </a:pPr>
            <a:endParaRPr sz="3200" dirty="0"/>
          </a:p>
          <a:p>
            <a:pPr marL="0" marR="0" lvl="0" indent="0" algn="l" rtl="0">
              <a:lnSpc>
                <a:spcPct val="90000"/>
              </a:lnSpc>
              <a:spcBef>
                <a:spcPts val="680"/>
              </a:spcBef>
              <a:spcAft>
                <a:spcPts val="0"/>
              </a:spcAft>
              <a:buClr>
                <a:schemeClr val="dk1"/>
              </a:buClr>
              <a:buSzPts val="3400"/>
              <a:buFont typeface="Times New Roman"/>
              <a:buNone/>
            </a:pPr>
            <a:endParaRPr sz="3400" b="0" i="0" u="none" strike="noStrike" cap="none" dirty="0">
              <a:solidFill>
                <a:schemeClr val="dk1"/>
              </a:solidFill>
              <a:latin typeface="Times New Roman"/>
              <a:ea typeface="Times New Roman"/>
              <a:cs typeface="Times New Roman"/>
              <a:sym typeface="Times New Roman"/>
            </a:endParaRPr>
          </a:p>
          <a:p>
            <a:pPr marL="0" lvl="0" indent="0" algn="l" rtl="0">
              <a:lnSpc>
                <a:spcPct val="90000"/>
              </a:lnSpc>
              <a:spcBef>
                <a:spcPts val="300"/>
              </a:spcBef>
              <a:spcAft>
                <a:spcPts val="0"/>
              </a:spcAft>
              <a:buNone/>
            </a:pPr>
            <a:endParaRPr sz="2600" b="0" i="0" u="none" strike="noStrike" cap="none" dirty="0">
              <a:solidFill>
                <a:schemeClr val="dk1"/>
              </a:solidFill>
              <a:latin typeface="Times New Roman"/>
              <a:ea typeface="Times New Roman"/>
              <a:cs typeface="Times New Roman"/>
              <a:sym typeface="Times New Roman"/>
            </a:endParaRPr>
          </a:p>
        </p:txBody>
      </p:sp>
      <p:sp>
        <p:nvSpPr>
          <p:cNvPr id="113" name="Google Shape;113;p20"/>
          <p:cNvSpPr txBox="1">
            <a:spLocks noGrp="1"/>
          </p:cNvSpPr>
          <p:nvPr>
            <p:ph type="title"/>
          </p:nvPr>
        </p:nvSpPr>
        <p:spPr>
          <a:xfrm>
            <a:off x="304800" y="0"/>
            <a:ext cx="8610600" cy="6096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000" b="1" i="0" u="none" strike="noStrike" cap="none" dirty="0">
                <a:solidFill>
                  <a:srgbClr val="522602"/>
                </a:solidFill>
                <a:latin typeface="Times New Roman"/>
                <a:ea typeface="Times New Roman"/>
                <a:cs typeface="Times New Roman"/>
                <a:sym typeface="Times New Roman"/>
              </a:rPr>
              <a:t>CED Dean’s Office</a:t>
            </a:r>
            <a:endParaRPr sz="4000" dirty="0"/>
          </a:p>
        </p:txBody>
      </p:sp>
      <p:pic>
        <p:nvPicPr>
          <p:cNvPr id="3" name="Audio 2">
            <a:hlinkClick r:id="" action="ppaction://media"/>
            <a:extLst>
              <a:ext uri="{FF2B5EF4-FFF2-40B4-BE49-F238E27FC236}">
                <a16:creationId xmlns:a16="http://schemas.microsoft.com/office/drawing/2014/main" id="{E0EE2232-25D0-9E20-960B-27272D5C2DD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5053"/>
    </mc:Choice>
    <mc:Fallback>
      <p:transition spd="slow" advTm="75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Rowan">
  <a:themeElements>
    <a:clrScheme name="">
      <a:dk1>
        <a:srgbClr val="3B1808"/>
      </a:dk1>
      <a:lt1>
        <a:srgbClr val="FFFFFF"/>
      </a:lt1>
      <a:dk2>
        <a:srgbClr val="3B1808"/>
      </a:dk2>
      <a:lt2>
        <a:srgbClr val="7F5111"/>
      </a:lt2>
      <a:accent1>
        <a:srgbClr val="FFFFFF"/>
      </a:accent1>
      <a:accent2>
        <a:srgbClr val="F7C21C"/>
      </a:accent2>
      <a:accent3>
        <a:srgbClr val="FFFFFF"/>
      </a:accent3>
      <a:accent4>
        <a:srgbClr val="311306"/>
      </a:accent4>
      <a:accent5>
        <a:srgbClr val="FFFFFF"/>
      </a:accent5>
      <a:accent6>
        <a:srgbClr val="E0B018"/>
      </a:accent6>
      <a:hlink>
        <a:srgbClr val="7F5111"/>
      </a:hlink>
      <a:folHlink>
        <a:srgbClr val="7F51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2931</TotalTime>
  <Words>3951</Words>
  <Application>Microsoft Office PowerPoint</Application>
  <PresentationFormat>On-screen Show (4:3)</PresentationFormat>
  <Paragraphs>359</Paragraphs>
  <Slides>52</Slides>
  <Notes>45</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Calibri</vt:lpstr>
      <vt:lpstr>Georgia</vt:lpstr>
      <vt:lpstr>Helvetica Neue</vt:lpstr>
      <vt:lpstr>inherit</vt:lpstr>
      <vt:lpstr>Noto Sans Symbols</vt:lpstr>
      <vt:lpstr>Times New Roman</vt:lpstr>
      <vt:lpstr>Trebuchet MS</vt:lpstr>
      <vt:lpstr>Rowan</vt:lpstr>
      <vt:lpstr>PowerPoint Presentation</vt:lpstr>
      <vt:lpstr>dada</vt:lpstr>
      <vt:lpstr>PowerPoint Presentation</vt:lpstr>
      <vt:lpstr>Welcoming Remarks</vt:lpstr>
      <vt:lpstr>CED Vision and Tagline</vt:lpstr>
      <vt:lpstr>Noteworthy Items in AY23-24</vt:lpstr>
      <vt:lpstr>CED Mission</vt:lpstr>
      <vt:lpstr>CED Conceptual Framework</vt:lpstr>
      <vt:lpstr>CED Dean’s Office</vt:lpstr>
      <vt:lpstr>CED Departments AY23-34</vt:lpstr>
      <vt:lpstr>Any questions throughout the year should be directed as follows:</vt:lpstr>
      <vt:lpstr>Communication Platforms </vt:lpstr>
      <vt:lpstr>PowerPoint Presentation</vt:lpstr>
      <vt:lpstr>Rowan ID Cards</vt:lpstr>
      <vt:lpstr>Parking</vt:lpstr>
      <vt:lpstr>Need space to work  in James Hall?</vt:lpstr>
      <vt:lpstr>James Hall</vt:lpstr>
      <vt:lpstr>Paperwork</vt:lpstr>
      <vt:lpstr>You will receive your Contract when notified via email</vt:lpstr>
      <vt:lpstr>Your Contract</vt:lpstr>
      <vt:lpstr>PowerPoint Presentation</vt:lpstr>
      <vt:lpstr>A Syllabus is required for each Course you teach, each semester</vt:lpstr>
      <vt:lpstr>PowerPoint Presentation</vt:lpstr>
      <vt:lpstr>Resources and Materials</vt:lpstr>
      <vt:lpstr>PowerPoint Presentation</vt:lpstr>
      <vt:lpstr>LRC-South Center: James Hall 1140</vt:lpstr>
      <vt:lpstr>James Hall</vt:lpstr>
      <vt:lpstr>Campbell Library Resources</vt:lpstr>
      <vt:lpstr>PowerPoint Presentation</vt:lpstr>
      <vt:lpstr>Canvas Course Platform</vt:lpstr>
      <vt:lpstr>Assessment Policies &amp; Procedures</vt:lpstr>
      <vt:lpstr>What is the difference between TK20 and Canvas?  discuss </vt:lpstr>
      <vt:lpstr>Policies and Procedures</vt:lpstr>
      <vt:lpstr>Policies and Procedures</vt:lpstr>
      <vt:lpstr>Policies and Procedures</vt:lpstr>
      <vt:lpstr>Policies and Procedures</vt:lpstr>
      <vt:lpstr>Tk20 Policies and Procedures</vt:lpstr>
      <vt:lpstr>Tk20 Support</vt:lpstr>
      <vt:lpstr>Tk20 Syllabus Language</vt:lpstr>
      <vt:lpstr>Policies and Procedures</vt:lpstr>
      <vt:lpstr>Policies and Procedures</vt:lpstr>
      <vt:lpstr>Rowan Emergency Information</vt:lpstr>
      <vt:lpstr>Peer Observations</vt:lpstr>
      <vt:lpstr>Student Evaluations</vt:lpstr>
      <vt:lpstr>is no longer an initial certification requirement in New Jersey for initial licensure candidates during student teaching. The CED will use the Danielson FFT performance assessment as a replacement and an Impact on Learning Key Assessment during CP2 as a replacement. </vt:lpstr>
      <vt:lpstr>Technology</vt:lpstr>
      <vt:lpstr>Technology Support</vt:lpstr>
      <vt:lpstr>Steps/Thoughts  to Ensure Your Success and Effectiveness</vt:lpstr>
      <vt:lpstr>Impact of COVID-19 on University Students</vt:lpstr>
      <vt:lpstr>Rowan THRIVE  </vt:lpstr>
      <vt:lpstr>RU Wellness Center</vt:lpstr>
      <vt:lpstr>Thoughts &amp;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Awenowicz, Melissa Anne</dc:creator>
  <cp:lastModifiedBy>Awenowicz, Melissa Anne</cp:lastModifiedBy>
  <cp:revision>26</cp:revision>
  <cp:lastPrinted>2022-08-30T15:50:26Z</cp:lastPrinted>
  <dcterms:modified xsi:type="dcterms:W3CDTF">2023-08-31T22:08:38Z</dcterms:modified>
</cp:coreProperties>
</file>